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66" r:id="rId2"/>
    <p:sldId id="256" r:id="rId3"/>
    <p:sldId id="265" r:id="rId4"/>
    <p:sldId id="259" r:id="rId5"/>
    <p:sldId id="267" r:id="rId6"/>
    <p:sldId id="271" r:id="rId7"/>
    <p:sldId id="260" r:id="rId8"/>
    <p:sldId id="261" r:id="rId9"/>
    <p:sldId id="262" r:id="rId10"/>
    <p:sldId id="263" r:id="rId11"/>
    <p:sldId id="281" r:id="rId12"/>
    <p:sldId id="270" r:id="rId13"/>
    <p:sldId id="268" r:id="rId14"/>
    <p:sldId id="280" r:id="rId15"/>
    <p:sldId id="273" r:id="rId16"/>
    <p:sldId id="274" r:id="rId17"/>
    <p:sldId id="275" r:id="rId18"/>
    <p:sldId id="276" r:id="rId19"/>
    <p:sldId id="277" r:id="rId20"/>
    <p:sldId id="279" r:id="rId21"/>
    <p:sldId id="278" r:id="rId22"/>
    <p:sldId id="272" r:id="rId23"/>
  </p:sldIdLst>
  <p:sldSz cx="9144000" cy="5143500" type="screen16x9"/>
  <p:notesSz cx="6858000" cy="9144000"/>
  <p:embeddedFontLst>
    <p:embeddedFont>
      <p:font typeface="UhBee ZZIBA" panose="020B0600000101010101" charset="-127"/>
      <p:regular r:id="rId25"/>
    </p:embeddedFont>
    <p:embeddedFont>
      <p:font typeface="나눔바른고딕" panose="020B0603020101020101" pitchFamily="50" charset="-127"/>
      <p:regular r:id="rId26"/>
      <p:bold r:id="rId27"/>
    </p:embeddedFont>
    <p:embeddedFont>
      <p:font typeface="에스코어 드림 3 Light" panose="020B0303030302020204" pitchFamily="34" charset="-127"/>
      <p:regular r:id="rId28"/>
    </p:embeddedFont>
    <p:embeddedFont>
      <p:font typeface="에스코어 드림 5 Medium" panose="020B0503030302020204" pitchFamily="34" charset="-127"/>
      <p:regular r:id="rId29"/>
    </p:embeddedFont>
    <p:embeddedFont>
      <p:font typeface="에스코어 드림 6 Bold" panose="020B0703030302020204" pitchFamily="34" charset="-127"/>
      <p:bold r:id="rId30"/>
    </p:embeddedFont>
    <p:embeddedFont>
      <p:font typeface="에스코어 드림 9 Black" panose="020B0A03030302020204" pitchFamily="34" charset="-127"/>
      <p:bold r:id="rId31"/>
    </p:embeddedFont>
    <p:embeddedFont>
      <p:font typeface="D2Coding ligature" panose="020B0609020101020101" pitchFamily="49" charset="-127"/>
      <p:regular r:id="rId32"/>
      <p:bold r:id="rId33"/>
    </p:embeddedFont>
    <p:embeddedFont>
      <p:font typeface="LEMON MILK Medium" panose="00000600000000000000" pitchFamily="50" charset="0"/>
      <p:regular r:id="rId34"/>
      <p:italic r:id="rId35"/>
    </p:embeddedFont>
    <p:embeddedFont>
      <p:font typeface="Mabook" pitchFamily="2" charset="0"/>
      <p:regular r:id="rId36"/>
    </p:embeddedFont>
    <p:embeddedFont>
      <p:font typeface="맑은 고딕" panose="020B0503020000020004" pitchFamily="50" charset="-127"/>
      <p:regular r:id="rId37"/>
      <p:bold r:id="rId38"/>
    </p:embeddedFont>
    <p:embeddedFont>
      <p:font typeface="스스로넷 칠백삼" panose="00000500000000000000" pitchFamily="2" charset="-127"/>
      <p:regular r:id="rId39"/>
    </p:embeddedFont>
    <p:embeddedFont>
      <p:font typeface="코트라 희망체" panose="020B0600000101010101" pitchFamily="50" charset="-127"/>
      <p:regular r:id="rId4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000080"/>
    <a:srgbClr val="FFD700"/>
    <a:srgbClr val="E1E8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977" autoAdjust="0"/>
  </p:normalViewPr>
  <p:slideViewPr>
    <p:cSldViewPr>
      <p:cViewPr varScale="1">
        <p:scale>
          <a:sx n="128" d="100"/>
          <a:sy n="128" d="100"/>
        </p:scale>
        <p:origin x="318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1E4A9E-FA7F-4CE7-97D4-71F3850AD2D2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73D2B-68AE-4EF9-B8EB-22EF04A9C2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247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 </a:t>
            </a:r>
            <a:r>
              <a:rPr lang="ko-KR" altLang="en-US" dirty="0"/>
              <a:t>코로나 바이러스의 영향으로</a:t>
            </a:r>
            <a:r>
              <a:rPr lang="en-US" altLang="ko-KR" baseline="0" dirty="0"/>
              <a:t> </a:t>
            </a:r>
            <a:r>
              <a:rPr lang="ko-KR" altLang="en-US" baseline="0" dirty="0"/>
              <a:t>여가생활의 변화가 생겼다</a:t>
            </a:r>
            <a:r>
              <a:rPr lang="en-US" altLang="ko-KR" baseline="0" dirty="0"/>
              <a:t>. </a:t>
            </a:r>
            <a:br>
              <a:rPr lang="en-US" altLang="ko-KR" baseline="0" dirty="0"/>
            </a:br>
            <a:r>
              <a:rPr lang="ko-KR" altLang="en-US" baseline="0" dirty="0"/>
              <a:t>예를 들면</a:t>
            </a:r>
            <a:r>
              <a:rPr lang="en-US" altLang="ko-KR" baseline="0" dirty="0"/>
              <a:t>, </a:t>
            </a:r>
            <a:r>
              <a:rPr lang="ko-KR" altLang="en-US" baseline="0" dirty="0"/>
              <a:t>식당이나 카페의 영업제한이 장기화 되면서 카페에 가서 이야기하거나</a:t>
            </a:r>
            <a:r>
              <a:rPr lang="en-US" altLang="ko-KR" baseline="0" dirty="0"/>
              <a:t>, </a:t>
            </a:r>
            <a:r>
              <a:rPr lang="ko-KR" altLang="en-US" baseline="0" dirty="0"/>
              <a:t>술을 마시거나 야식을 먹던 문화에서 개인활동 하는 시간이 많아졌고</a:t>
            </a:r>
            <a:r>
              <a:rPr lang="en-US" altLang="ko-KR" baseline="0" dirty="0"/>
              <a:t>,</a:t>
            </a:r>
          </a:p>
          <a:p>
            <a:r>
              <a:rPr lang="ko-KR" altLang="en-US" baseline="0" dirty="0"/>
              <a:t>시간이 지나면 지날 수록 다양한 취미생활을 찾는 사람이 늘어났다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물론</a:t>
            </a:r>
            <a:r>
              <a:rPr lang="en-US" altLang="ko-KR" baseline="0" dirty="0"/>
              <a:t>, </a:t>
            </a:r>
            <a:r>
              <a:rPr lang="ko-KR" altLang="en-US" baseline="0" dirty="0"/>
              <a:t>가정에서 보내는 시간이 늘어나기도 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하지만 포스트코로나 시대를 맞이하면서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거리두기가</a:t>
            </a:r>
            <a:r>
              <a:rPr lang="ko-KR" altLang="en-US" baseline="0" dirty="0"/>
              <a:t> 종식됨으로 인해 다시 코로나 이전 시대로 돌아가려는 움직임이 활발하다</a:t>
            </a:r>
            <a:r>
              <a:rPr lang="en-US" altLang="ko-KR" baseline="0" dirty="0"/>
              <a:t>.</a:t>
            </a:r>
          </a:p>
          <a:p>
            <a:r>
              <a:rPr lang="en-US" altLang="ko-KR" baseline="0" dirty="0"/>
              <a:t> </a:t>
            </a:r>
            <a:r>
              <a:rPr lang="ko-KR" altLang="en-US" baseline="0" dirty="0"/>
              <a:t>하지만</a:t>
            </a:r>
            <a:r>
              <a:rPr lang="en-US" altLang="ko-KR" baseline="0" dirty="0"/>
              <a:t> </a:t>
            </a:r>
            <a:r>
              <a:rPr lang="ko-KR" altLang="en-US" baseline="0" dirty="0"/>
              <a:t>공통된 관심사나 취미를 가지고</a:t>
            </a:r>
            <a:r>
              <a:rPr lang="en-US" altLang="ko-KR" baseline="0" dirty="0"/>
              <a:t> </a:t>
            </a:r>
            <a:r>
              <a:rPr lang="ko-KR" altLang="en-US" baseline="0" dirty="0"/>
              <a:t>대면 </a:t>
            </a:r>
            <a:r>
              <a:rPr lang="ko-KR" altLang="en-US" baseline="0" dirty="0" err="1"/>
              <a:t>비대면을</a:t>
            </a:r>
            <a:r>
              <a:rPr lang="ko-KR" altLang="en-US" baseline="0" dirty="0"/>
              <a:t> 막론할 활동을 하고 싶은 수요는 점점 늘어날 것이지만</a:t>
            </a:r>
            <a:r>
              <a:rPr lang="en-US" altLang="ko-KR" baseline="0" dirty="0"/>
              <a:t>, </a:t>
            </a:r>
            <a:r>
              <a:rPr lang="ko-KR" altLang="en-US" baseline="0" dirty="0"/>
              <a:t>그에 따른 마땅한 플랫폼이 존재하지 않음을 인식했다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그나마 가장 유용하게 사용되는 밴드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카페 등이 있지만 동호회 모임에 최적화 된 플랫폼은 존재하지 않습니다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5584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0753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4889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0971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26922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771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558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5584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570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558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783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166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484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73D2B-68AE-4EF9-B8EB-22EF04A9C2C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454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9673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537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02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5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223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058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9012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547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548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463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51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911CD-BDE8-46CE-BF6C-2E889D83C66B}" type="datetimeFigureOut">
              <a:rPr lang="ko-KR" altLang="en-US" smtClean="0"/>
              <a:t>2022-06-02-Thu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7C9561-7B26-4C79-A43D-C5D6314D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381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/>
              <a:t>뭐썻는지</a:t>
            </a:r>
            <a:r>
              <a:rPr lang="en-US" altLang="ko-KR" dirty="0"/>
              <a:t>-</a:t>
            </a:r>
            <a:r>
              <a:rPr lang="ko-KR" altLang="en-US" dirty="0"/>
              <a:t>스프링 어쩌고</a:t>
            </a:r>
            <a:br>
              <a:rPr lang="en-US" altLang="ko-KR" dirty="0"/>
            </a:br>
            <a:r>
              <a:rPr lang="en-US" altLang="ko-KR" dirty="0" err="1"/>
              <a:t>erd</a:t>
            </a:r>
            <a:br>
              <a:rPr lang="en-US" altLang="ko-KR" dirty="0"/>
            </a:br>
            <a:r>
              <a:rPr lang="ko-KR" altLang="en-US" dirty="0"/>
              <a:t>흐름도</a:t>
            </a:r>
            <a:br>
              <a:rPr lang="en-US" altLang="ko-KR" dirty="0"/>
            </a:br>
            <a:r>
              <a:rPr lang="ko-KR" altLang="en-US" dirty="0"/>
              <a:t>시연화면</a:t>
            </a:r>
            <a:br>
              <a:rPr lang="en-US" altLang="ko-KR" dirty="0"/>
            </a:br>
            <a:r>
              <a:rPr lang="en-US" altLang="ko-KR" dirty="0"/>
              <a:t>QNA</a:t>
            </a:r>
            <a:br>
              <a:rPr lang="en-US" altLang="ko-KR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8845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56" y="860638"/>
            <a:ext cx="7715250" cy="415938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4" descr="C:\Users\ds\Downloads\PngItem_7031111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7" t="28292" r="14481" b="40873"/>
          <a:stretch/>
        </p:blipFill>
        <p:spPr bwMode="auto">
          <a:xfrm rot="20485180">
            <a:off x="-54750" y="630337"/>
            <a:ext cx="1570810" cy="648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 rot="5400000">
            <a:off x="3035546" y="-3452632"/>
            <a:ext cx="912672" cy="7488828"/>
          </a:xfrm>
          <a:prstGeom prst="rect">
            <a:avLst/>
          </a:prstGeom>
          <a:gradFill>
            <a:gsLst>
              <a:gs pos="35000">
                <a:srgbClr val="FFD700"/>
              </a:gs>
              <a:gs pos="0">
                <a:srgbClr val="E1E8F5">
                  <a:alpha val="0"/>
                </a:srgbClr>
              </a:gs>
            </a:gsLst>
            <a:lin ang="5400000" scaled="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74339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91674" y="104314"/>
            <a:ext cx="39966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요구사항정의서</a:t>
            </a:r>
            <a:r>
              <a:rPr lang="en-US" altLang="ko-KR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_</a:t>
            </a:r>
            <a:r>
              <a:rPr lang="ko-KR" altLang="en-US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고객</a:t>
            </a:r>
            <a:r>
              <a:rPr lang="en-US" altLang="ko-KR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(</a:t>
            </a:r>
            <a:r>
              <a:rPr lang="ko-KR" altLang="en-US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사용자</a:t>
            </a:r>
            <a:r>
              <a:rPr lang="en-US" altLang="ko-KR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)</a:t>
            </a:r>
            <a:endParaRPr lang="ko-KR" altLang="en-US" sz="28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881438" y="10652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10800000">
            <a:off x="251520" y="-4504118"/>
            <a:ext cx="157488" cy="433271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Picture 4" descr="C:\Users\ds\Downloads\PngItem_703111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7" t="64440" r="50000"/>
          <a:stretch/>
        </p:blipFill>
        <p:spPr bwMode="auto">
          <a:xfrm>
            <a:off x="7592435" y="526079"/>
            <a:ext cx="1537898" cy="856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C:\Users\ds\Downloads\PngItem_703111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24" r="63594" b="50000"/>
          <a:stretch/>
        </p:blipFill>
        <p:spPr bwMode="auto">
          <a:xfrm rot="19451785">
            <a:off x="7805364" y="4458148"/>
            <a:ext cx="1296146" cy="813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ds\Downloads\PngItem_7031111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48" r="19664" b="68873"/>
          <a:stretch/>
        </p:blipFill>
        <p:spPr bwMode="auto">
          <a:xfrm rot="2445566">
            <a:off x="18949" y="4592170"/>
            <a:ext cx="1625607" cy="77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109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9.87654E-7 L -1.11111E-6 0.828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4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1FDF6C4-486C-472B-CB5A-12D3A1D4E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204" y="1018484"/>
            <a:ext cx="5857161" cy="384663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직사각형 10"/>
          <p:cNvSpPr/>
          <p:nvPr/>
        </p:nvSpPr>
        <p:spPr>
          <a:xfrm rot="5400000">
            <a:off x="3035546" y="-3452632"/>
            <a:ext cx="912672" cy="7488828"/>
          </a:xfrm>
          <a:prstGeom prst="rect">
            <a:avLst/>
          </a:prstGeom>
          <a:gradFill>
            <a:gsLst>
              <a:gs pos="35000">
                <a:srgbClr val="FFD700"/>
              </a:gs>
              <a:gs pos="0">
                <a:srgbClr val="E1E8F5">
                  <a:alpha val="0"/>
                </a:srgbClr>
              </a:gs>
            </a:gsLst>
            <a:lin ang="5400000" scaled="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74339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91674" y="104314"/>
            <a:ext cx="8851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흐름도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881438" y="10652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10800000">
            <a:off x="251520" y="-4504118"/>
            <a:ext cx="157488" cy="433271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Picture 4" descr="C:\Users\ds\Downloads\PngItem_7031111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7" t="64440" r="50000"/>
          <a:stretch/>
        </p:blipFill>
        <p:spPr bwMode="auto">
          <a:xfrm>
            <a:off x="6707118" y="541163"/>
            <a:ext cx="1537898" cy="856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ds\Downloads\PngItem_703111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48" r="19664" b="68873"/>
          <a:stretch/>
        </p:blipFill>
        <p:spPr bwMode="auto">
          <a:xfrm rot="2445566">
            <a:off x="805867" y="4513531"/>
            <a:ext cx="1625607" cy="77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72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9.87654E-7 L -1.11111E-6 0.828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4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 rot="5400000">
            <a:off x="3819623" y="-3469767"/>
            <a:ext cx="153731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220455" y="828435"/>
            <a:ext cx="21355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We are</a:t>
            </a:r>
          </a:p>
        </p:txBody>
      </p:sp>
      <p:sp>
        <p:nvSpPr>
          <p:cNvPr id="9" name="직사각형 8"/>
          <p:cNvSpPr/>
          <p:nvPr/>
        </p:nvSpPr>
        <p:spPr>
          <a:xfrm rot="16200000">
            <a:off x="8382041" y="875914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179512" y="2571751"/>
            <a:ext cx="2088232" cy="24482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rgbClr val="FFD7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411760" y="2571751"/>
            <a:ext cx="2088232" cy="24482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rgbClr val="FFD7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644008" y="2571751"/>
            <a:ext cx="2088232" cy="24482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rgbClr val="FFD7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876256" y="2571751"/>
            <a:ext cx="2088232" cy="24482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rgbClr val="FFD7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83968" y="843558"/>
            <a:ext cx="27558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err="1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Cluver</a:t>
            </a:r>
            <a:r>
              <a:rPr lang="en-US" altLang="ko-KR" sz="48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 </a:t>
            </a:r>
            <a:r>
              <a:rPr lang="en-US" altLang="ko-KR" sz="48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  <a:sym typeface="Wingdings" pitchFamily="2" charset="2"/>
              </a:rPr>
              <a:t>:)</a:t>
            </a:r>
            <a:endParaRPr lang="ko-KR" altLang="en-US" sz="4800" dirty="0">
              <a:solidFill>
                <a:srgbClr val="000080"/>
              </a:solidFill>
              <a:latin typeface="Mabook" pitchFamily="2" charset="0"/>
              <a:ea typeface="에스코어 드림 6 Bold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9512" y="2571751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코트라 희망체" pitchFamily="50" charset="-127"/>
                <a:ea typeface="코트라 희망체" pitchFamily="50" charset="-127"/>
                <a:cs typeface="코트라 희망체" pitchFamily="50" charset="-127"/>
              </a:rPr>
              <a:t>이광태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400747" y="2571751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코트라 희망체" pitchFamily="50" charset="-127"/>
                <a:ea typeface="코트라 희망체" pitchFamily="50" charset="-127"/>
                <a:cs typeface="코트라 희망체" pitchFamily="50" charset="-127"/>
              </a:rPr>
              <a:t>김광호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644008" y="2571751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코트라 희망체" pitchFamily="50" charset="-127"/>
                <a:ea typeface="코트라 희망체" pitchFamily="50" charset="-127"/>
                <a:cs typeface="코트라 희망체" pitchFamily="50" charset="-127"/>
              </a:rPr>
              <a:t>김기범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74768" y="2571750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코트라 희망체" pitchFamily="50" charset="-127"/>
                <a:ea typeface="코트라 희망체" pitchFamily="50" charset="-127"/>
                <a:cs typeface="코트라 희망체" pitchFamily="50" charset="-127"/>
              </a:rPr>
              <a:t>김나현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51520" y="3291831"/>
            <a:ext cx="1968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팀장</a:t>
            </a:r>
            <a:endParaRPr lang="en-US" altLang="ko-KR" sz="12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</a:t>
            </a:r>
            <a:r>
              <a:rPr lang="ko-KR" altLang="en-US" sz="1200" dirty="0" err="1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전체웹디자인</a:t>
            </a:r>
            <a:endParaRPr lang="en-US" altLang="ko-KR" sz="12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백</a:t>
            </a:r>
            <a:r>
              <a:rPr lang="en-US" altLang="ko-KR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-</a:t>
            </a:r>
            <a:r>
              <a:rPr lang="ko-KR" altLang="en-US" sz="1200" dirty="0" err="1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프론트</a:t>
            </a:r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 연동</a:t>
            </a:r>
            <a:endParaRPr lang="en-US" altLang="ko-KR" sz="1200" dirty="0">
              <a:solidFill>
                <a:prstClr val="black"/>
              </a:solidFill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pPr lvl="0"/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</a:t>
            </a:r>
            <a:r>
              <a:rPr lang="en-US" altLang="ko-KR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PPT </a:t>
            </a:r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제작</a:t>
            </a:r>
            <a:endParaRPr lang="ko-KR" altLang="en-US" sz="1400" dirty="0">
              <a:solidFill>
                <a:prstClr val="black"/>
              </a:solidFill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9512" y="2942824"/>
            <a:ext cx="2088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LEMON MILK Medium" pitchFamily="50" charset="0"/>
                <a:ea typeface="코트라 희망체" pitchFamily="50" charset="-127"/>
                <a:cs typeface="코트라 희망체" pitchFamily="50" charset="-127"/>
              </a:rPr>
              <a:t>Front-end</a:t>
            </a:r>
            <a:endParaRPr lang="ko-KR" altLang="en-US" sz="1200" dirty="0">
              <a:latin typeface="LEMON MILK Medium" pitchFamily="50" charset="0"/>
              <a:ea typeface="코트라 희망체" pitchFamily="50" charset="-127"/>
              <a:cs typeface="코트라 희망체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411760" y="2942823"/>
            <a:ext cx="2088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LEMON MILK Medium" pitchFamily="50" charset="0"/>
                <a:ea typeface="코트라 희망체" pitchFamily="50" charset="-127"/>
                <a:cs typeface="코트라 희망체" pitchFamily="50" charset="-127"/>
              </a:rPr>
              <a:t>Back-end</a:t>
            </a:r>
            <a:endParaRPr lang="ko-KR" altLang="en-US" sz="1200" dirty="0">
              <a:latin typeface="LEMON MILK Medium" pitchFamily="50" charset="0"/>
              <a:ea typeface="코트라 희망체" pitchFamily="50" charset="-127"/>
              <a:cs typeface="코트라 희망체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4008" y="2942822"/>
            <a:ext cx="2088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LEMON MILK Medium" pitchFamily="50" charset="0"/>
                <a:ea typeface="코트라 희망체" pitchFamily="50" charset="-127"/>
                <a:cs typeface="코트라 희망체" pitchFamily="50" charset="-127"/>
              </a:rPr>
              <a:t>Back-end</a:t>
            </a:r>
            <a:endParaRPr lang="ko-KR" altLang="en-US" sz="1200" dirty="0">
              <a:latin typeface="LEMON MILK Medium" pitchFamily="50" charset="0"/>
              <a:ea typeface="코트라 희망체" pitchFamily="50" charset="-127"/>
              <a:cs typeface="코트라 희망체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876256" y="2942823"/>
            <a:ext cx="2088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LEMON MILK Medium" pitchFamily="50" charset="0"/>
                <a:ea typeface="코트라 희망체" pitchFamily="50" charset="-127"/>
                <a:cs typeface="코트라 희망체" pitchFamily="50" charset="-127"/>
              </a:rPr>
              <a:t>Back-end</a:t>
            </a:r>
            <a:endParaRPr lang="ko-KR" altLang="en-US" sz="1200" dirty="0">
              <a:latin typeface="LEMON MILK Medium" pitchFamily="50" charset="0"/>
              <a:ea typeface="코트라 희망체" pitchFamily="50" charset="-127"/>
              <a:cs typeface="코트라 희망체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323528" y="3291831"/>
            <a:ext cx="1800200" cy="0"/>
          </a:xfrm>
          <a:prstGeom prst="line">
            <a:avLst/>
          </a:prstGeom>
          <a:ln w="25400">
            <a:solidFill>
              <a:srgbClr val="FFD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500048" y="3291831"/>
            <a:ext cx="193860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</a:t>
            </a:r>
            <a:r>
              <a:rPr lang="ko-KR" altLang="en-US" sz="1200" dirty="0" err="1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클럽홈</a:t>
            </a:r>
            <a:endParaRPr lang="en-US" altLang="ko-KR" sz="12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pPr lvl="0"/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클럽게시판</a:t>
            </a:r>
            <a:endParaRPr lang="en-US" altLang="ko-KR" sz="14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pPr lvl="0"/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클럽갤러리</a:t>
            </a:r>
            <a:endParaRPr lang="ko-KR" altLang="en-US" sz="1400" dirty="0">
              <a:solidFill>
                <a:prstClr val="black"/>
              </a:solidFill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pPr lvl="0"/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클럽일정</a:t>
            </a:r>
            <a:endParaRPr lang="en-US" altLang="ko-KR" sz="1200" dirty="0">
              <a:solidFill>
                <a:prstClr val="black"/>
              </a:solidFill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pPr lvl="0"/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클럽멤버목록</a:t>
            </a:r>
            <a:endParaRPr lang="en-US" altLang="ko-KR" sz="1200" dirty="0">
              <a:solidFill>
                <a:prstClr val="black"/>
              </a:solidFill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pPr lvl="0"/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백</a:t>
            </a:r>
            <a:r>
              <a:rPr lang="en-US" altLang="ko-KR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-</a:t>
            </a:r>
            <a:r>
              <a:rPr lang="ko-KR" altLang="en-US" sz="1200" dirty="0" err="1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프론트</a:t>
            </a:r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 연동</a:t>
            </a:r>
            <a:endParaRPr lang="ko-KR" altLang="en-US" sz="1400" dirty="0">
              <a:solidFill>
                <a:prstClr val="black"/>
              </a:solidFill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pPr lvl="0"/>
            <a:endParaRPr lang="ko-KR" altLang="en-US" sz="1400" dirty="0">
              <a:solidFill>
                <a:prstClr val="black"/>
              </a:solidFill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</p:txBody>
      </p:sp>
      <p:cxnSp>
        <p:nvCxnSpPr>
          <p:cNvPr id="32" name="직선 연결선 31"/>
          <p:cNvCxnSpPr/>
          <p:nvPr/>
        </p:nvCxnSpPr>
        <p:spPr>
          <a:xfrm>
            <a:off x="2572056" y="3291830"/>
            <a:ext cx="1800200" cy="0"/>
          </a:xfrm>
          <a:prstGeom prst="line">
            <a:avLst/>
          </a:prstGeom>
          <a:ln w="25400">
            <a:solidFill>
              <a:srgbClr val="FFD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718823" y="3297055"/>
            <a:ext cx="193860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회원가입 로그인</a:t>
            </a:r>
            <a:r>
              <a:rPr lang="en-US" altLang="ko-KR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-</a:t>
            </a:r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아웃</a:t>
            </a:r>
            <a:endParaRPr lang="en-US" altLang="ko-KR" sz="12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</a:t>
            </a:r>
            <a:r>
              <a:rPr lang="ko-KR" altLang="en-US" sz="1200" dirty="0" err="1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마이페이지</a:t>
            </a:r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 </a:t>
            </a:r>
            <a:r>
              <a:rPr lang="en-US" altLang="ko-KR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+ </a:t>
            </a:r>
            <a:r>
              <a:rPr lang="ko-KR" altLang="en-US" sz="1200" dirty="0" err="1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찜목록</a:t>
            </a:r>
            <a:endParaRPr lang="en-US" altLang="ko-KR" sz="12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클럽생성</a:t>
            </a:r>
            <a:r>
              <a:rPr lang="en-US" altLang="ko-KR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, </a:t>
            </a:r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클럽목록</a:t>
            </a:r>
            <a:endParaRPr lang="en-US" altLang="ko-KR" sz="1200" dirty="0">
              <a:solidFill>
                <a:prstClr val="black"/>
              </a:solidFill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클럽상세화면</a:t>
            </a:r>
            <a:r>
              <a:rPr lang="en-US" altLang="ko-KR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, </a:t>
            </a:r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공고등록</a:t>
            </a:r>
            <a:endParaRPr lang="en-US" altLang="ko-KR" sz="14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클럽가입신청</a:t>
            </a:r>
            <a:r>
              <a:rPr lang="en-US" altLang="ko-KR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, </a:t>
            </a:r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승인</a:t>
            </a:r>
            <a:endParaRPr lang="en-US" altLang="ko-KR" sz="12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전체검색</a:t>
            </a:r>
            <a:endParaRPr lang="en-US" altLang="ko-KR" sz="12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카테고리 </a:t>
            </a:r>
            <a:r>
              <a:rPr lang="en-US" altLang="ko-KR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+ </a:t>
            </a:r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검색</a:t>
            </a:r>
            <a:endParaRPr lang="en-US" altLang="ko-KR" sz="12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r>
              <a:rPr lang="ko-KR" altLang="en-US" sz="12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클럽멤버수정</a:t>
            </a:r>
            <a:endParaRPr lang="en-US" altLang="ko-KR" sz="12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백</a:t>
            </a:r>
            <a:r>
              <a:rPr lang="en-US" altLang="ko-KR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-</a:t>
            </a:r>
            <a:r>
              <a:rPr lang="ko-KR" altLang="en-US" sz="1200" dirty="0" err="1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프론트</a:t>
            </a:r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 연동</a:t>
            </a:r>
            <a:endParaRPr lang="ko-KR" altLang="en-US" sz="14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>
            <a:off x="4790831" y="3282676"/>
            <a:ext cx="1800200" cy="0"/>
          </a:xfrm>
          <a:prstGeom prst="line">
            <a:avLst/>
          </a:prstGeom>
          <a:ln w="25400">
            <a:solidFill>
              <a:srgbClr val="FFD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951071" y="3291831"/>
            <a:ext cx="1938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자유게시판</a:t>
            </a:r>
            <a:endParaRPr lang="en-US" altLang="ko-KR" sz="1200" dirty="0">
              <a:solidFill>
                <a:prstClr val="black"/>
              </a:solidFill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pPr lvl="0"/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</a:t>
            </a:r>
            <a:r>
              <a:rPr lang="en-US" altLang="ko-KR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QNA</a:t>
            </a:r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게시판</a:t>
            </a:r>
            <a:endParaRPr lang="en-US" altLang="ko-KR" sz="1200" dirty="0">
              <a:solidFill>
                <a:prstClr val="black"/>
              </a:solidFill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  <a:p>
            <a:pPr lvl="0"/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백</a:t>
            </a:r>
            <a:r>
              <a:rPr lang="en-US" altLang="ko-KR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-</a:t>
            </a:r>
            <a:r>
              <a:rPr lang="ko-KR" altLang="en-US" sz="1200" dirty="0" err="1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프론트</a:t>
            </a:r>
            <a:r>
              <a:rPr lang="ko-KR" altLang="en-US" sz="1200" dirty="0">
                <a:solidFill>
                  <a:prstClr val="black"/>
                </a:solidFill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 연동</a:t>
            </a:r>
            <a:endParaRPr lang="ko-KR" altLang="en-US" sz="1400" dirty="0">
              <a:solidFill>
                <a:prstClr val="black"/>
              </a:solidFill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7023079" y="3273522"/>
            <a:ext cx="1800200" cy="0"/>
          </a:xfrm>
          <a:prstGeom prst="line">
            <a:avLst/>
          </a:prstGeom>
          <a:ln w="25400">
            <a:solidFill>
              <a:srgbClr val="FFD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683568" y="-467776"/>
            <a:ext cx="190283" cy="1872210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8" name="Picture 2" descr="C:\Users\ds\Downloads\illust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22" b="28271"/>
          <a:stretch/>
        </p:blipFill>
        <p:spPr bwMode="auto">
          <a:xfrm>
            <a:off x="1263411" y="-23801"/>
            <a:ext cx="2473274" cy="58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2665542" y="2161188"/>
            <a:ext cx="38454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● 공통</a:t>
            </a:r>
            <a:r>
              <a:rPr lang="en-US" altLang="ko-KR" sz="16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: </a:t>
            </a:r>
            <a:r>
              <a:rPr lang="ko-KR" altLang="en-US" sz="16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요구사항분석</a:t>
            </a:r>
            <a:r>
              <a:rPr lang="en-US" altLang="ko-KR" sz="16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, ERD, </a:t>
            </a:r>
            <a:r>
              <a:rPr lang="ko-KR" altLang="en-US" sz="1600" dirty="0">
                <a:latin typeface="에스코어 드림 6 Bold" pitchFamily="34" charset="-127"/>
                <a:ea typeface="에스코어 드림 6 Bold" pitchFamily="34" charset="-127"/>
                <a:cs typeface="코트라 희망체" pitchFamily="50" charset="-127"/>
              </a:rPr>
              <a:t>흐름도 작성</a:t>
            </a:r>
            <a:endParaRPr lang="en-US" altLang="ko-KR" sz="1600" dirty="0">
              <a:latin typeface="에스코어 드림 6 Bold" pitchFamily="34" charset="-127"/>
              <a:ea typeface="에스코어 드림 6 Bold" pitchFamily="34" charset="-127"/>
              <a:cs typeface="코트라 희망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616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5536" y="-3188890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 rot="16200000">
            <a:off x="672554" y="3774667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FC1801-2225-B9DA-3856-145713945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00" y="960171"/>
            <a:ext cx="7884368" cy="3699811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D34CD6F-DBCF-9039-E04B-BED05B97111C}"/>
              </a:ext>
            </a:extLst>
          </p:cNvPr>
          <p:cNvSpPr/>
          <p:nvPr/>
        </p:nvSpPr>
        <p:spPr>
          <a:xfrm>
            <a:off x="6156176" y="1831200"/>
            <a:ext cx="1368152" cy="146063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D91A269-1029-BDF8-4BFC-47455BC2AE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2724" y="1239440"/>
            <a:ext cx="1111573" cy="1183519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EE4FCFFE-90CD-EEB5-A060-03AE7AD35DD7}"/>
              </a:ext>
            </a:extLst>
          </p:cNvPr>
          <p:cNvSpPr/>
          <p:nvPr/>
        </p:nvSpPr>
        <p:spPr>
          <a:xfrm>
            <a:off x="7790154" y="1223152"/>
            <a:ext cx="1177442" cy="118352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6DE1A417-1E95-8B6D-1673-25F3EB64BEC5}"/>
              </a:ext>
            </a:extLst>
          </p:cNvPr>
          <p:cNvSpPr/>
          <p:nvPr/>
        </p:nvSpPr>
        <p:spPr>
          <a:xfrm>
            <a:off x="2263466" y="3291829"/>
            <a:ext cx="5260862" cy="149768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F32E2EB-9278-C9C8-1323-E6DFDA268235}"/>
              </a:ext>
            </a:extLst>
          </p:cNvPr>
          <p:cNvSpPr/>
          <p:nvPr/>
        </p:nvSpPr>
        <p:spPr>
          <a:xfrm>
            <a:off x="4211960" y="1347614"/>
            <a:ext cx="1440160" cy="1524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B045EAA2-1CF2-56AA-E816-499E8F255BAA}"/>
              </a:ext>
            </a:extLst>
          </p:cNvPr>
          <p:cNvSpPr/>
          <p:nvPr/>
        </p:nvSpPr>
        <p:spPr>
          <a:xfrm>
            <a:off x="971600" y="1824178"/>
            <a:ext cx="1301277" cy="287231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A84C943-AE8C-0785-3E00-194023A3261F}"/>
              </a:ext>
            </a:extLst>
          </p:cNvPr>
          <p:cNvSpPr/>
          <p:nvPr/>
        </p:nvSpPr>
        <p:spPr>
          <a:xfrm>
            <a:off x="2272876" y="2548502"/>
            <a:ext cx="3883299" cy="69881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D4127C-610A-464D-5DF6-21DAFFE8C1A9}"/>
              </a:ext>
            </a:extLst>
          </p:cNvPr>
          <p:cNvSpPr txBox="1"/>
          <p:nvPr/>
        </p:nvSpPr>
        <p:spPr>
          <a:xfrm>
            <a:off x="3895811" y="1247489"/>
            <a:ext cx="367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FA11F6-8A13-6AF8-663B-8308BA242C34}"/>
              </a:ext>
            </a:extLst>
          </p:cNvPr>
          <p:cNvSpPr txBox="1"/>
          <p:nvPr/>
        </p:nvSpPr>
        <p:spPr>
          <a:xfrm>
            <a:off x="6023306" y="1559442"/>
            <a:ext cx="367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0D3B4B-160C-8EB0-0DE3-0C8A7F948E1E}"/>
              </a:ext>
            </a:extLst>
          </p:cNvPr>
          <p:cNvSpPr txBox="1"/>
          <p:nvPr/>
        </p:nvSpPr>
        <p:spPr>
          <a:xfrm>
            <a:off x="7627735" y="896455"/>
            <a:ext cx="367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B28D92-75D0-6779-8B59-96C86D41F642}"/>
              </a:ext>
            </a:extLst>
          </p:cNvPr>
          <p:cNvSpPr txBox="1"/>
          <p:nvPr/>
        </p:nvSpPr>
        <p:spPr>
          <a:xfrm>
            <a:off x="2291750" y="2256359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④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29132C5-62CF-BDE2-BEFB-D5FDB42CEBA6}"/>
              </a:ext>
            </a:extLst>
          </p:cNvPr>
          <p:cNvSpPr txBox="1"/>
          <p:nvPr/>
        </p:nvSpPr>
        <p:spPr>
          <a:xfrm>
            <a:off x="2291749" y="4838984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⑤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86DE43-6401-1978-99B3-D7FBC621722E}"/>
              </a:ext>
            </a:extLst>
          </p:cNvPr>
          <p:cNvSpPr txBox="1"/>
          <p:nvPr/>
        </p:nvSpPr>
        <p:spPr>
          <a:xfrm>
            <a:off x="2672503" y="184709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 err="1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추천검색어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로그인 후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로그인 전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351ADA-6D23-44A4-E9B9-45B347557208}"/>
              </a:ext>
            </a:extLst>
          </p:cNvPr>
          <p:cNvSpPr txBox="1"/>
          <p:nvPr/>
        </p:nvSpPr>
        <p:spPr>
          <a:xfrm>
            <a:off x="3985942" y="184709"/>
            <a:ext cx="29674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④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카테고리별 검색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⑤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슈퍼 클럽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홈페이지 노출 프리미엄 클럽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CE75471-F6B0-091A-AD66-D1C851C57EE8}"/>
              </a:ext>
            </a:extLst>
          </p:cNvPr>
          <p:cNvSpPr txBox="1"/>
          <p:nvPr/>
        </p:nvSpPr>
        <p:spPr>
          <a:xfrm>
            <a:off x="395536" y="136793"/>
            <a:ext cx="165618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화면</a:t>
            </a:r>
            <a:endParaRPr lang="en-US" altLang="ko-KR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  <a:p>
            <a:pPr algn="ctr"/>
            <a:r>
              <a:rPr lang="ko-KR" altLang="en-US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홈</a:t>
            </a:r>
            <a:endParaRPr lang="ko-KR" altLang="en-US" sz="28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955310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5536" y="-3188890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 rot="16200000">
            <a:off x="672554" y="3774667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86DE43-6401-1978-99B3-D7FBC621722E}"/>
              </a:ext>
            </a:extLst>
          </p:cNvPr>
          <p:cNvSpPr txBox="1"/>
          <p:nvPr/>
        </p:nvSpPr>
        <p:spPr>
          <a:xfrm>
            <a:off x="2672503" y="184709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 err="1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추천검색어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로그인 후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로그인 전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351ADA-6D23-44A4-E9B9-45B347557208}"/>
              </a:ext>
            </a:extLst>
          </p:cNvPr>
          <p:cNvSpPr txBox="1"/>
          <p:nvPr/>
        </p:nvSpPr>
        <p:spPr>
          <a:xfrm>
            <a:off x="3985942" y="184709"/>
            <a:ext cx="29674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④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카테고리별 검색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⑤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슈퍼 클럽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홈페이지 노출 프리미엄 클럽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CE75471-F6B0-091A-AD66-D1C851C57EE8}"/>
              </a:ext>
            </a:extLst>
          </p:cNvPr>
          <p:cNvSpPr txBox="1"/>
          <p:nvPr/>
        </p:nvSpPr>
        <p:spPr>
          <a:xfrm>
            <a:off x="395536" y="136793"/>
            <a:ext cx="16561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화면</a:t>
            </a:r>
            <a:endParaRPr lang="en-US" altLang="ko-KR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  <a:p>
            <a:pPr algn="ctr"/>
            <a:r>
              <a:rPr lang="ko-KR" altLang="en-US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로그인</a:t>
            </a:r>
            <a:endParaRPr lang="en-US" altLang="ko-KR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  <a:p>
            <a:pPr algn="ctr"/>
            <a:r>
              <a:rPr lang="ko-KR" altLang="en-US" sz="16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회원가입</a:t>
            </a:r>
            <a:endParaRPr lang="ko-KR" altLang="en-US" sz="28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78A883-F70D-6063-B93D-BBD58049D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8561" y="915566"/>
            <a:ext cx="3935578" cy="1709236"/>
          </a:xfrm>
          <a:prstGeom prst="rect">
            <a:avLst/>
          </a:prstGeom>
          <a:solidFill>
            <a:srgbClr val="000000">
              <a:shade val="95000"/>
            </a:srgbClr>
          </a:solidFill>
          <a:ln w="19050" cap="sq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52CD09E-7229-4544-3297-B1CEDF1E61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8561" y="2750754"/>
            <a:ext cx="3935578" cy="1881273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191599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5536" y="-3188890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5536" y="136793"/>
            <a:ext cx="1656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화면</a:t>
            </a:r>
            <a:endParaRPr lang="en-US" altLang="ko-KR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  <a:p>
            <a:pPr algn="ctr"/>
            <a:r>
              <a:rPr lang="ko-KR" altLang="en-US" sz="14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클럽목록</a:t>
            </a:r>
            <a:endParaRPr lang="ko-KR" altLang="en-US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  <p:sp>
        <p:nvSpPr>
          <p:cNvPr id="9" name="직사각형 8"/>
          <p:cNvSpPr/>
          <p:nvPr/>
        </p:nvSpPr>
        <p:spPr>
          <a:xfrm rot="16200000">
            <a:off x="672554" y="3774667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701AD183-B5B6-E1F1-D253-E1B33D706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775" y="565465"/>
            <a:ext cx="6036202" cy="44129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F3D7805A-68B1-584B-2D86-E68A2316EDF4}"/>
              </a:ext>
            </a:extLst>
          </p:cNvPr>
          <p:cNvSpPr/>
          <p:nvPr/>
        </p:nvSpPr>
        <p:spPr>
          <a:xfrm>
            <a:off x="1729393" y="1046232"/>
            <a:ext cx="5904656" cy="2638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07FDC02A-18C9-81DE-195F-72592C19F142}"/>
              </a:ext>
            </a:extLst>
          </p:cNvPr>
          <p:cNvSpPr/>
          <p:nvPr/>
        </p:nvSpPr>
        <p:spPr>
          <a:xfrm>
            <a:off x="6660232" y="779696"/>
            <a:ext cx="1061745" cy="22227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5147B1F-0512-72C9-F0F0-E6513A4C8755}"/>
              </a:ext>
            </a:extLst>
          </p:cNvPr>
          <p:cNvSpPr txBox="1"/>
          <p:nvPr/>
        </p:nvSpPr>
        <p:spPr>
          <a:xfrm>
            <a:off x="7047142" y="424566"/>
            <a:ext cx="28792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A90212-B5AA-C228-9144-01562F543106}"/>
              </a:ext>
            </a:extLst>
          </p:cNvPr>
          <p:cNvSpPr txBox="1"/>
          <p:nvPr/>
        </p:nvSpPr>
        <p:spPr>
          <a:xfrm>
            <a:off x="2202975" y="685546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707F7FA-E6E9-AD6E-6B49-E6AF50C917EA}"/>
              </a:ext>
            </a:extLst>
          </p:cNvPr>
          <p:cNvSpPr/>
          <p:nvPr/>
        </p:nvSpPr>
        <p:spPr>
          <a:xfrm>
            <a:off x="1729393" y="1326632"/>
            <a:ext cx="5904656" cy="57133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F07FF-6611-684D-9C5F-56F81669319D}"/>
              </a:ext>
            </a:extLst>
          </p:cNvPr>
          <p:cNvSpPr txBox="1"/>
          <p:nvPr/>
        </p:nvSpPr>
        <p:spPr>
          <a:xfrm>
            <a:off x="1391008" y="1270444"/>
            <a:ext cx="2375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51B8B35-C51F-00EB-CDFF-7D92A5FCD24C}"/>
              </a:ext>
            </a:extLst>
          </p:cNvPr>
          <p:cNvSpPr txBox="1"/>
          <p:nvPr/>
        </p:nvSpPr>
        <p:spPr>
          <a:xfrm>
            <a:off x="1932956" y="1862548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④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B8FBC714-1BBA-9F61-9BAF-D2271A7E5E55}"/>
              </a:ext>
            </a:extLst>
          </p:cNvPr>
          <p:cNvSpPr/>
          <p:nvPr/>
        </p:nvSpPr>
        <p:spPr>
          <a:xfrm>
            <a:off x="2220881" y="2083817"/>
            <a:ext cx="4918754" cy="16926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37598A5-AA55-695E-D6AD-28D839B6AB66}"/>
              </a:ext>
            </a:extLst>
          </p:cNvPr>
          <p:cNvSpPr txBox="1"/>
          <p:nvPr/>
        </p:nvSpPr>
        <p:spPr>
          <a:xfrm>
            <a:off x="2373751" y="123655"/>
            <a:ext cx="46602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클럽생성 후 공고등록을 해야 하단 클럽정보에 노출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대분류 클릭 시 ③ 노출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중분류 클릭 시 ④에 등록되면서 하단 클럽정보에 해당하는 클럽 노출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698772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5536" y="-3188890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5536" y="136793"/>
            <a:ext cx="1656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화면</a:t>
            </a:r>
            <a:endParaRPr lang="en-US" altLang="ko-KR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  <a:p>
            <a:pPr algn="ctr"/>
            <a:r>
              <a:rPr lang="ko-KR" altLang="en-US" sz="16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상세정보</a:t>
            </a:r>
            <a:endParaRPr lang="ko-KR" altLang="en-US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  <p:sp>
        <p:nvSpPr>
          <p:cNvPr id="9" name="직사각형 8"/>
          <p:cNvSpPr/>
          <p:nvPr/>
        </p:nvSpPr>
        <p:spPr>
          <a:xfrm rot="16200000">
            <a:off x="672554" y="3774667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37598A5-AA55-695E-D6AD-28D839B6AB66}"/>
              </a:ext>
            </a:extLst>
          </p:cNvPr>
          <p:cNvSpPr txBox="1"/>
          <p:nvPr/>
        </p:nvSpPr>
        <p:spPr>
          <a:xfrm>
            <a:off x="3454715" y="12973"/>
            <a:ext cx="26917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클럽 홈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클럽에 가입되어 있어야 함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클럽 공고 등록에서 등록한 정보들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클럽 지원하기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④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지도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API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이용한 지도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A544A9-73DD-D180-69FF-4E10C76D86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4702" y="871639"/>
            <a:ext cx="5372217" cy="3942717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5147B1F-0512-72C9-F0F0-E6513A4C8755}"/>
              </a:ext>
            </a:extLst>
          </p:cNvPr>
          <p:cNvSpPr txBox="1"/>
          <p:nvPr/>
        </p:nvSpPr>
        <p:spPr>
          <a:xfrm>
            <a:off x="7236350" y="771550"/>
            <a:ext cx="28792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B8FBC714-1BBA-9F61-9BAF-D2271A7E5E55}"/>
              </a:ext>
            </a:extLst>
          </p:cNvPr>
          <p:cNvSpPr/>
          <p:nvPr/>
        </p:nvSpPr>
        <p:spPr>
          <a:xfrm>
            <a:off x="7176614" y="1068172"/>
            <a:ext cx="407395" cy="32303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A90212-B5AA-C228-9144-01562F543106}"/>
              </a:ext>
            </a:extLst>
          </p:cNvPr>
          <p:cNvSpPr txBox="1"/>
          <p:nvPr/>
        </p:nvSpPr>
        <p:spPr>
          <a:xfrm>
            <a:off x="2499736" y="1104748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F07FF-6611-684D-9C5F-56F81669319D}"/>
              </a:ext>
            </a:extLst>
          </p:cNvPr>
          <p:cNvSpPr txBox="1"/>
          <p:nvPr/>
        </p:nvSpPr>
        <p:spPr>
          <a:xfrm>
            <a:off x="6660232" y="1634604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51B8B35-C51F-00EB-CDFF-7D92A5FCD24C}"/>
              </a:ext>
            </a:extLst>
          </p:cNvPr>
          <p:cNvSpPr txBox="1"/>
          <p:nvPr/>
        </p:nvSpPr>
        <p:spPr>
          <a:xfrm>
            <a:off x="4211960" y="3265010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④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046959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5536" y="-3188890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5536" y="136793"/>
            <a:ext cx="1656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화면</a:t>
            </a:r>
            <a:endParaRPr lang="en-US" altLang="ko-KR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  <a:p>
            <a:pPr algn="ctr"/>
            <a:r>
              <a:rPr lang="ko-KR" altLang="en-US" sz="16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마이페이지</a:t>
            </a:r>
            <a:endParaRPr lang="en-US" altLang="ko-KR" sz="16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  <a:p>
            <a:pPr algn="ctr"/>
            <a:r>
              <a:rPr lang="ko-KR" altLang="en-US" sz="1600" b="1" dirty="0" err="1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찜목록</a:t>
            </a:r>
            <a:endParaRPr lang="ko-KR" altLang="en-US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  <p:sp>
        <p:nvSpPr>
          <p:cNvPr id="9" name="직사각형 8"/>
          <p:cNvSpPr/>
          <p:nvPr/>
        </p:nvSpPr>
        <p:spPr>
          <a:xfrm rot="16200000">
            <a:off x="672554" y="3774667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F07FF-6611-684D-9C5F-56F81669319D}"/>
              </a:ext>
            </a:extLst>
          </p:cNvPr>
          <p:cNvSpPr txBox="1"/>
          <p:nvPr/>
        </p:nvSpPr>
        <p:spPr>
          <a:xfrm>
            <a:off x="6660232" y="1634604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51B8B35-C51F-00EB-CDFF-7D92A5FCD24C}"/>
              </a:ext>
            </a:extLst>
          </p:cNvPr>
          <p:cNvSpPr txBox="1"/>
          <p:nvPr/>
        </p:nvSpPr>
        <p:spPr>
          <a:xfrm>
            <a:off x="4211960" y="3265010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④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95D7C8B-872A-497D-D276-AA81484FFB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8837" y="929830"/>
            <a:ext cx="6035091" cy="148512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D3F584C-00AC-16F0-14F3-B4980DFF1B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0259" y="2614161"/>
            <a:ext cx="6120680" cy="2110086"/>
          </a:xfrm>
          <a:prstGeom prst="rect">
            <a:avLst/>
          </a:prstGeom>
        </p:spPr>
      </p:pic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B8FBC714-1BBA-9F61-9BAF-D2271A7E5E55}"/>
              </a:ext>
            </a:extLst>
          </p:cNvPr>
          <p:cNvSpPr/>
          <p:nvPr/>
        </p:nvSpPr>
        <p:spPr>
          <a:xfrm>
            <a:off x="2381707" y="3665347"/>
            <a:ext cx="6099232" cy="10589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5147B1F-0512-72C9-F0F0-E6513A4C8755}"/>
              </a:ext>
            </a:extLst>
          </p:cNvPr>
          <p:cNvSpPr txBox="1"/>
          <p:nvPr/>
        </p:nvSpPr>
        <p:spPr>
          <a:xfrm>
            <a:off x="2314937" y="3326793"/>
            <a:ext cx="28792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170F4A-31BB-2E0F-0DD6-4AD99C0828BB}"/>
              </a:ext>
            </a:extLst>
          </p:cNvPr>
          <p:cNvSpPr txBox="1"/>
          <p:nvPr/>
        </p:nvSpPr>
        <p:spPr>
          <a:xfrm>
            <a:off x="5236130" y="2657011"/>
            <a:ext cx="28792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37598A5-AA55-695E-D6AD-28D839B6AB66}"/>
              </a:ext>
            </a:extLst>
          </p:cNvPr>
          <p:cNvSpPr txBox="1"/>
          <p:nvPr/>
        </p:nvSpPr>
        <p:spPr>
          <a:xfrm>
            <a:off x="3179639" y="206441"/>
            <a:ext cx="1620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 err="1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찜한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클럽들 노출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마이페이지 메뉴들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B7C3FC14-7952-8F6C-475C-8A006DB79294}"/>
              </a:ext>
            </a:extLst>
          </p:cNvPr>
          <p:cNvSpPr/>
          <p:nvPr/>
        </p:nvSpPr>
        <p:spPr>
          <a:xfrm>
            <a:off x="5344312" y="3015767"/>
            <a:ext cx="3049616" cy="24924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20839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5536" y="-3188890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FC9FC2E-A5FD-8FD6-C234-06C791773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6" y="781556"/>
            <a:ext cx="6074229" cy="3856391"/>
          </a:xfrm>
          <a:prstGeom prst="rect">
            <a:avLst/>
          </a:prstGeom>
        </p:spPr>
      </p:pic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5536" y="136793"/>
            <a:ext cx="1656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화면</a:t>
            </a:r>
            <a:endParaRPr lang="en-US" altLang="ko-KR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  <a:p>
            <a:pPr algn="ctr"/>
            <a:r>
              <a:rPr lang="ko-KR" altLang="en-US" sz="16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게시판 내용</a:t>
            </a:r>
            <a:endParaRPr lang="ko-KR" altLang="en-US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  <p:sp>
        <p:nvSpPr>
          <p:cNvPr id="9" name="직사각형 8"/>
          <p:cNvSpPr/>
          <p:nvPr/>
        </p:nvSpPr>
        <p:spPr>
          <a:xfrm rot="16200000">
            <a:off x="672554" y="3774667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37598A5-AA55-695E-D6AD-28D839B6AB66}"/>
              </a:ext>
            </a:extLst>
          </p:cNvPr>
          <p:cNvSpPr txBox="1"/>
          <p:nvPr/>
        </p:nvSpPr>
        <p:spPr>
          <a:xfrm>
            <a:off x="3444445" y="228342"/>
            <a:ext cx="1620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좋아요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개수 적립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댓글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5147B1F-0512-72C9-F0F0-E6513A4C8755}"/>
              </a:ext>
            </a:extLst>
          </p:cNvPr>
          <p:cNvSpPr txBox="1"/>
          <p:nvPr/>
        </p:nvSpPr>
        <p:spPr>
          <a:xfrm>
            <a:off x="4368710" y="1455815"/>
            <a:ext cx="28792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B8FBC714-1BBA-9F61-9BAF-D2271A7E5E55}"/>
              </a:ext>
            </a:extLst>
          </p:cNvPr>
          <p:cNvSpPr/>
          <p:nvPr/>
        </p:nvSpPr>
        <p:spPr>
          <a:xfrm>
            <a:off x="4553495" y="1795539"/>
            <a:ext cx="622927" cy="40197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A90212-B5AA-C228-9144-01562F543106}"/>
              </a:ext>
            </a:extLst>
          </p:cNvPr>
          <p:cNvSpPr txBox="1"/>
          <p:nvPr/>
        </p:nvSpPr>
        <p:spPr>
          <a:xfrm>
            <a:off x="1524022" y="2402473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4001019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5536" y="-3188890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D483961-DBE4-F839-540E-14BBE9AC6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676361"/>
            <a:ext cx="6150411" cy="4038752"/>
          </a:xfrm>
          <a:prstGeom prst="rect">
            <a:avLst/>
          </a:prstGeom>
        </p:spPr>
      </p:pic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5536" y="136793"/>
            <a:ext cx="1656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화면</a:t>
            </a:r>
            <a:endParaRPr lang="en-US" altLang="ko-KR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  <a:p>
            <a:pPr algn="ctr"/>
            <a:r>
              <a:rPr lang="ko-KR" altLang="en-US" sz="16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상세정보</a:t>
            </a:r>
            <a:endParaRPr lang="ko-KR" altLang="en-US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  <p:sp>
        <p:nvSpPr>
          <p:cNvPr id="9" name="직사각형 8"/>
          <p:cNvSpPr/>
          <p:nvPr/>
        </p:nvSpPr>
        <p:spPr>
          <a:xfrm rot="16200000">
            <a:off x="672554" y="3774667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37598A5-AA55-695E-D6AD-28D839B6AB66}"/>
              </a:ext>
            </a:extLst>
          </p:cNvPr>
          <p:cNvSpPr txBox="1"/>
          <p:nvPr/>
        </p:nvSpPr>
        <p:spPr>
          <a:xfrm>
            <a:off x="3454715" y="12973"/>
            <a:ext cx="22429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공지사항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dirty="0" err="1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메인화면에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노출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문의게시판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자주 묻는 질문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5147B1F-0512-72C9-F0F0-E6513A4C8755}"/>
              </a:ext>
            </a:extLst>
          </p:cNvPr>
          <p:cNvSpPr txBox="1"/>
          <p:nvPr/>
        </p:nvSpPr>
        <p:spPr>
          <a:xfrm>
            <a:off x="3166791" y="2090245"/>
            <a:ext cx="28792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B8FBC714-1BBA-9F61-9BAF-D2271A7E5E55}"/>
              </a:ext>
            </a:extLst>
          </p:cNvPr>
          <p:cNvSpPr/>
          <p:nvPr/>
        </p:nvSpPr>
        <p:spPr>
          <a:xfrm>
            <a:off x="6240268" y="2428799"/>
            <a:ext cx="1716108" cy="64700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A90212-B5AA-C228-9144-01562F543106}"/>
              </a:ext>
            </a:extLst>
          </p:cNvPr>
          <p:cNvSpPr txBox="1"/>
          <p:nvPr/>
        </p:nvSpPr>
        <p:spPr>
          <a:xfrm>
            <a:off x="6543063" y="2090245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F07FF-6611-684D-9C5F-56F81669319D}"/>
              </a:ext>
            </a:extLst>
          </p:cNvPr>
          <p:cNvSpPr txBox="1"/>
          <p:nvPr/>
        </p:nvSpPr>
        <p:spPr>
          <a:xfrm>
            <a:off x="4901970" y="2750251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044005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 rot="5400000">
            <a:off x="3589623" y="-822388"/>
            <a:ext cx="1964754" cy="9144000"/>
          </a:xfrm>
          <a:prstGeom prst="rect">
            <a:avLst/>
          </a:prstGeom>
          <a:solidFill>
            <a:srgbClr val="FFD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3147814"/>
            <a:ext cx="7560840" cy="504056"/>
          </a:xfrm>
        </p:spPr>
        <p:txBody>
          <a:bodyPr>
            <a:noAutofit/>
          </a:bodyPr>
          <a:lstStyle/>
          <a:p>
            <a:pPr algn="l"/>
            <a:r>
              <a:rPr lang="ko-KR" altLang="en-US" dirty="0" err="1">
                <a:latin typeface="에스코어 드림 6 Bold" pitchFamily="34" charset="-127"/>
                <a:ea typeface="에스코어 드림 6 Bold" pitchFamily="34" charset="-127"/>
              </a:rPr>
              <a:t>클러버</a:t>
            </a:r>
            <a:r>
              <a:rPr lang="en-US" altLang="ko-KR" sz="2000" dirty="0">
                <a:latin typeface="에스코어 드림 3 Light" pitchFamily="34" charset="-127"/>
                <a:ea typeface="에스코어 드림 3 Light" pitchFamily="34" charset="-127"/>
              </a:rPr>
              <a:t>:</a:t>
            </a:r>
            <a:r>
              <a:rPr lang="ko-KR" altLang="en-US" sz="2000" dirty="0" err="1">
                <a:latin typeface="에스코어 드림 3 Light" pitchFamily="34" charset="-127"/>
                <a:ea typeface="에스코어 드림 3 Light" pitchFamily="34" charset="-127"/>
              </a:rPr>
              <a:t>클럽을사랑하는사람들의모임</a:t>
            </a:r>
            <a:endParaRPr lang="ko-KR" altLang="en-US" sz="2000" dirty="0">
              <a:latin typeface="에스코어 드림 3 Light" pitchFamily="34" charset="-127"/>
              <a:ea typeface="에스코어 드림 3 Light" pitchFamily="34" charset="-127"/>
            </a:endParaRPr>
          </a:p>
        </p:txBody>
      </p:sp>
      <p:pic>
        <p:nvPicPr>
          <p:cNvPr id="1026" name="Picture 2" descr="C:\Users\ds\Desktop\cluv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97646"/>
            <a:ext cx="4320480" cy="138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제목 1"/>
          <p:cNvSpPr txBox="1">
            <a:spLocks/>
          </p:cNvSpPr>
          <p:nvPr/>
        </p:nvSpPr>
        <p:spPr>
          <a:xfrm>
            <a:off x="539552" y="3579862"/>
            <a:ext cx="2448272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800" dirty="0">
                <a:latin typeface="에스코어 드림 3 Light" pitchFamily="34" charset="-127"/>
                <a:ea typeface="에스코어 드림 3 Light" pitchFamily="34" charset="-127"/>
              </a:rPr>
              <a:t>동호회플랫폼</a:t>
            </a:r>
            <a:endParaRPr lang="ko-KR" altLang="en-US" sz="1600" dirty="0">
              <a:latin typeface="에스코어 드림 3 Light" pitchFamily="34" charset="-127"/>
              <a:ea typeface="에스코어 드림 3 Light" pitchFamily="34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6516216" y="4155927"/>
            <a:ext cx="2448272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1200" dirty="0">
                <a:latin typeface="에스코어 드림 3 Light" pitchFamily="34" charset="-127"/>
                <a:ea typeface="에스코어 드림 3 Light" pitchFamily="34" charset="-127"/>
              </a:rPr>
              <a:t>이광태 김광호 김기범 김나현</a:t>
            </a:r>
          </a:p>
        </p:txBody>
      </p:sp>
      <p:pic>
        <p:nvPicPr>
          <p:cNvPr id="3074" name="Picture 2" descr="C:\Users\ds\Downloads\illust1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3" t="34393" r="66579" b="30217"/>
          <a:stretch/>
        </p:blipFill>
        <p:spPr bwMode="auto">
          <a:xfrm>
            <a:off x="323528" y="1944217"/>
            <a:ext cx="1202550" cy="771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ds\Downloads\illust2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53" t="35926" b="31234"/>
          <a:stretch/>
        </p:blipFill>
        <p:spPr bwMode="auto">
          <a:xfrm>
            <a:off x="7020272" y="1995686"/>
            <a:ext cx="1704975" cy="718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ds\Downloads\illust2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62" t="35926" r="43347" b="31234"/>
          <a:stretch/>
        </p:blipFill>
        <p:spPr bwMode="auto">
          <a:xfrm>
            <a:off x="5580112" y="1995686"/>
            <a:ext cx="1076722" cy="718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:\Users\ds\Downloads\illust1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80" t="34393" r="6804" b="30217"/>
          <a:stretch/>
        </p:blipFill>
        <p:spPr bwMode="auto">
          <a:xfrm>
            <a:off x="3995935" y="1851670"/>
            <a:ext cx="1042789" cy="871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C:\Users\ds\Downloads\illust1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88" t="34393" r="29033" b="30217"/>
          <a:stretch/>
        </p:blipFill>
        <p:spPr bwMode="auto">
          <a:xfrm>
            <a:off x="2138430" y="1984385"/>
            <a:ext cx="1497466" cy="78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24704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5536" y="-3188890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5536" y="136793"/>
            <a:ext cx="1656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화면</a:t>
            </a:r>
            <a:endParaRPr lang="en-US" altLang="ko-KR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  <a:p>
            <a:pPr algn="ctr"/>
            <a:r>
              <a:rPr lang="ko-KR" altLang="en-US" sz="1600" b="1" dirty="0" err="1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클럽홈</a:t>
            </a:r>
            <a:endParaRPr lang="ko-KR" altLang="en-US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  <p:sp>
        <p:nvSpPr>
          <p:cNvPr id="9" name="직사각형 8"/>
          <p:cNvSpPr/>
          <p:nvPr/>
        </p:nvSpPr>
        <p:spPr>
          <a:xfrm rot="16200000">
            <a:off x="672554" y="3774667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37598A5-AA55-695E-D6AD-28D839B6AB66}"/>
              </a:ext>
            </a:extLst>
          </p:cNvPr>
          <p:cNvSpPr txBox="1"/>
          <p:nvPr/>
        </p:nvSpPr>
        <p:spPr>
          <a:xfrm>
            <a:off x="3305507" y="213176"/>
            <a:ext cx="19319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 </a:t>
            </a:r>
            <a:r>
              <a: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클럽 운영진에게만 노출</a:t>
            </a:r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5147B1F-0512-72C9-F0F0-E6513A4C8755}"/>
              </a:ext>
            </a:extLst>
          </p:cNvPr>
          <p:cNvSpPr txBox="1"/>
          <p:nvPr/>
        </p:nvSpPr>
        <p:spPr>
          <a:xfrm>
            <a:off x="3166791" y="2090245"/>
            <a:ext cx="28792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A90212-B5AA-C228-9144-01562F543106}"/>
              </a:ext>
            </a:extLst>
          </p:cNvPr>
          <p:cNvSpPr txBox="1"/>
          <p:nvPr/>
        </p:nvSpPr>
        <p:spPr>
          <a:xfrm>
            <a:off x="6543063" y="2090245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F07FF-6611-684D-9C5F-56F81669319D}"/>
              </a:ext>
            </a:extLst>
          </p:cNvPr>
          <p:cNvSpPr txBox="1"/>
          <p:nvPr/>
        </p:nvSpPr>
        <p:spPr>
          <a:xfrm>
            <a:off x="4901970" y="2750251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58EB9A6-BF61-2C09-F210-BC8245454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720" y="843558"/>
            <a:ext cx="6069773" cy="3712766"/>
          </a:xfrm>
          <a:prstGeom prst="rect">
            <a:avLst/>
          </a:prstGeom>
        </p:spPr>
      </p:pic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B8FBC714-1BBA-9F61-9BAF-D2271A7E5E55}"/>
              </a:ext>
            </a:extLst>
          </p:cNvPr>
          <p:cNvSpPr/>
          <p:nvPr/>
        </p:nvSpPr>
        <p:spPr>
          <a:xfrm>
            <a:off x="6400987" y="1215889"/>
            <a:ext cx="1555389" cy="27574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E38DA3-07E2-AE42-0B1E-3921BA2C2824}"/>
              </a:ext>
            </a:extLst>
          </p:cNvPr>
          <p:cNvSpPr txBox="1"/>
          <p:nvPr/>
        </p:nvSpPr>
        <p:spPr>
          <a:xfrm>
            <a:off x="6444208" y="843558"/>
            <a:ext cx="1825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587680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5536" y="-3188890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5536" y="136793"/>
            <a:ext cx="165618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화면</a:t>
            </a:r>
            <a:endParaRPr lang="en-US" altLang="ko-KR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  <a:p>
            <a:pPr algn="ctr"/>
            <a:r>
              <a:rPr lang="ko-KR" altLang="en-US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클럽일정생성</a:t>
            </a:r>
            <a:endParaRPr lang="ko-KR" altLang="en-US" sz="32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  <p:sp>
        <p:nvSpPr>
          <p:cNvPr id="9" name="직사각형 8"/>
          <p:cNvSpPr/>
          <p:nvPr/>
        </p:nvSpPr>
        <p:spPr>
          <a:xfrm rot="16200000">
            <a:off x="672554" y="3774667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5147B1F-0512-72C9-F0F0-E6513A4C8755}"/>
              </a:ext>
            </a:extLst>
          </p:cNvPr>
          <p:cNvSpPr txBox="1"/>
          <p:nvPr/>
        </p:nvSpPr>
        <p:spPr>
          <a:xfrm>
            <a:off x="3166791" y="2090245"/>
            <a:ext cx="28792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B8FBC714-1BBA-9F61-9BAF-D2271A7E5E55}"/>
              </a:ext>
            </a:extLst>
          </p:cNvPr>
          <p:cNvSpPr/>
          <p:nvPr/>
        </p:nvSpPr>
        <p:spPr>
          <a:xfrm>
            <a:off x="6240268" y="2428799"/>
            <a:ext cx="1716108" cy="64700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A90212-B5AA-C228-9144-01562F543106}"/>
              </a:ext>
            </a:extLst>
          </p:cNvPr>
          <p:cNvSpPr txBox="1"/>
          <p:nvPr/>
        </p:nvSpPr>
        <p:spPr>
          <a:xfrm>
            <a:off x="6543063" y="2090245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F07FF-6611-684D-9C5F-56F81669319D}"/>
              </a:ext>
            </a:extLst>
          </p:cNvPr>
          <p:cNvSpPr txBox="1"/>
          <p:nvPr/>
        </p:nvSpPr>
        <p:spPr>
          <a:xfrm>
            <a:off x="4901970" y="2750251"/>
            <a:ext cx="23752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③</a:t>
            </a:r>
            <a:endParaRPr lang="en-US" altLang="ko-KR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1C10D5-D417-05B7-BB31-2EC13ED612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677" y="798760"/>
            <a:ext cx="6219464" cy="399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225295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 rot="5400000">
            <a:off x="3675608" y="-3300607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856682" y="1020673"/>
            <a:ext cx="15472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QNA</a:t>
            </a:r>
            <a:endParaRPr lang="ko-KR" altLang="en-US" sz="5400" dirty="0">
              <a:solidFill>
                <a:srgbClr val="000080"/>
              </a:solidFill>
              <a:latin typeface="Mabook" pitchFamily="2" charset="0"/>
              <a:ea typeface="에스코어 드림 6 Bold" pitchFamily="34" charset="-127"/>
            </a:endParaRPr>
          </a:p>
        </p:txBody>
      </p:sp>
      <p:sp>
        <p:nvSpPr>
          <p:cNvPr id="9" name="직사각형 8"/>
          <p:cNvSpPr/>
          <p:nvPr/>
        </p:nvSpPr>
        <p:spPr>
          <a:xfrm rot="16200000">
            <a:off x="8382039" y="1076341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C:\Users\ds\Downloads\illust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22" b="28271"/>
          <a:stretch/>
        </p:blipFill>
        <p:spPr bwMode="auto">
          <a:xfrm>
            <a:off x="191419" y="37565"/>
            <a:ext cx="2473274" cy="58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540653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748755" y="-92546"/>
            <a:ext cx="1964754" cy="5328592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제목 1"/>
          <p:cNvSpPr txBox="1">
            <a:spLocks/>
          </p:cNvSpPr>
          <p:nvPr/>
        </p:nvSpPr>
        <p:spPr>
          <a:xfrm>
            <a:off x="827584" y="483518"/>
            <a:ext cx="2448272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600" dirty="0">
                <a:latin typeface="에스코어 드림 6 Bold" pitchFamily="34" charset="-127"/>
                <a:ea typeface="에스코어 드림 6 Bold" pitchFamily="34" charset="-127"/>
              </a:rPr>
              <a:t>순서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31585" y="807554"/>
            <a:ext cx="2238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0080"/>
                </a:solidFill>
                <a:latin typeface="D2Coding ligature" pitchFamily="49" charset="-127"/>
                <a:ea typeface="D2Coding ligature" pitchFamily="49" charset="-127"/>
              </a:rPr>
              <a:t>●</a:t>
            </a:r>
            <a:r>
              <a:rPr lang="ko-KR" altLang="en-US" sz="2400" dirty="0">
                <a:solidFill>
                  <a:srgbClr val="000080"/>
                </a:solidFill>
                <a:latin typeface="에스코어 드림 6 Bold" pitchFamily="34" charset="-127"/>
                <a:ea typeface="에스코어 드림 6 Bold" pitchFamily="34" charset="-127"/>
              </a:rPr>
              <a:t> </a:t>
            </a:r>
            <a:r>
              <a:rPr lang="en-US" altLang="ko-KR" sz="24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why </a:t>
            </a:r>
            <a:r>
              <a:rPr lang="en-US" altLang="ko-KR" sz="2400" dirty="0" err="1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Cluver</a:t>
            </a:r>
            <a:r>
              <a:rPr lang="en-US" altLang="ko-KR" sz="24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?</a:t>
            </a:r>
            <a:endParaRPr lang="ko-KR" altLang="en-US" sz="2400" dirty="0">
              <a:solidFill>
                <a:srgbClr val="000080"/>
              </a:solidFill>
              <a:latin typeface="Mabook" pitchFamily="2" charset="0"/>
              <a:ea typeface="에스코어 드림 6 Bold" pitchFamily="34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339752" y="3363838"/>
            <a:ext cx="144016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131585" y="1269219"/>
            <a:ext cx="2133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rgbClr val="000080"/>
                </a:solidFill>
                <a:latin typeface="D2Coding ligature" pitchFamily="49" charset="-127"/>
                <a:ea typeface="D2Coding ligature" pitchFamily="49" charset="-127"/>
                <a:cs typeface="Ebrima" pitchFamily="2" charset="0"/>
              </a:rPr>
              <a:t>●</a:t>
            </a:r>
            <a:r>
              <a:rPr lang="ko-KR" altLang="en-US" sz="2400" b="1" dirty="0">
                <a:solidFill>
                  <a:srgbClr val="000080"/>
                </a:solidFill>
                <a:latin typeface="에스코어 드림 6 Bold" pitchFamily="34" charset="-127"/>
                <a:ea typeface="에스코어 드림 6 Bold" pitchFamily="34" charset="-127"/>
              </a:rPr>
              <a:t> </a:t>
            </a:r>
            <a:r>
              <a:rPr lang="ko-KR" altLang="en-US" sz="24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요구사항정의서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31585" y="2192549"/>
            <a:ext cx="2497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rgbClr val="000080"/>
                </a:solidFill>
                <a:latin typeface="D2Coding ligature" pitchFamily="49" charset="-127"/>
                <a:ea typeface="D2Coding ligature" pitchFamily="49" charset="-127"/>
              </a:rPr>
              <a:t>●</a:t>
            </a:r>
            <a:r>
              <a:rPr lang="ko-KR" altLang="en-US" sz="2400" b="1" dirty="0">
                <a:solidFill>
                  <a:srgbClr val="000080"/>
                </a:solidFill>
                <a:latin typeface="에스코어 드림 6 Bold" pitchFamily="34" charset="-127"/>
                <a:ea typeface="에스코어 드림 6 Bold" pitchFamily="34" charset="-127"/>
              </a:rPr>
              <a:t> </a:t>
            </a:r>
            <a:r>
              <a:rPr lang="en-US" altLang="ko-KR" sz="24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we are </a:t>
            </a:r>
            <a:r>
              <a:rPr lang="en-US" altLang="ko-KR" sz="2400" dirty="0" err="1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Cluver</a:t>
            </a:r>
            <a:r>
              <a:rPr lang="en-US" altLang="ko-KR" sz="24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!</a:t>
            </a:r>
            <a:endParaRPr lang="ko-KR" altLang="en-US" sz="2400" dirty="0">
              <a:solidFill>
                <a:srgbClr val="000080"/>
              </a:solidFill>
              <a:latin typeface="Mabook" pitchFamily="2" charset="0"/>
              <a:ea typeface="UhBee ZZIBA" pitchFamily="66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31585" y="1730884"/>
            <a:ext cx="1949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rgbClr val="000080"/>
                </a:solidFill>
                <a:latin typeface="D2Coding ligature" pitchFamily="49" charset="-127"/>
                <a:ea typeface="D2Coding ligature" pitchFamily="49" charset="-127"/>
              </a:rPr>
              <a:t>●</a:t>
            </a:r>
            <a:r>
              <a:rPr lang="ko-KR" altLang="en-US" sz="2400" b="1" dirty="0">
                <a:solidFill>
                  <a:srgbClr val="000080"/>
                </a:solidFill>
                <a:latin typeface="에스코어 드림 6 Bold" pitchFamily="34" charset="-127"/>
                <a:ea typeface="에스코어 드림 6 Bold" pitchFamily="34" charset="-127"/>
              </a:rPr>
              <a:t> </a:t>
            </a:r>
            <a:r>
              <a:rPr lang="en-US" altLang="ko-KR" sz="2400" dirty="0" err="1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er</a:t>
            </a:r>
            <a:r>
              <a:rPr lang="en-US" altLang="ko-KR" sz="24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 </a:t>
            </a:r>
            <a:r>
              <a:rPr lang="en-US" altLang="ko-KR" sz="2400" dirty="0" err="1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dIagram</a:t>
            </a:r>
            <a:endParaRPr lang="ko-KR" altLang="en-US" sz="2400" dirty="0">
              <a:solidFill>
                <a:srgbClr val="000080"/>
              </a:solidFill>
              <a:latin typeface="Mabook" pitchFamily="2" charset="0"/>
              <a:ea typeface="UhBee ZZIBA" pitchFamily="66" charset="-127"/>
            </a:endParaRPr>
          </a:p>
        </p:txBody>
      </p:sp>
      <p:pic>
        <p:nvPicPr>
          <p:cNvPr id="13" name="Picture 2" descr="C:\Users\ds\Downloads\illust1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13" r="6883" b="26634"/>
          <a:stretch/>
        </p:blipFill>
        <p:spPr bwMode="auto">
          <a:xfrm>
            <a:off x="5580112" y="4155926"/>
            <a:ext cx="3434201" cy="88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3116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 rot="5400000">
            <a:off x="3675608" y="-3300607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498136" y="1020673"/>
            <a:ext cx="42643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why </a:t>
            </a:r>
            <a:r>
              <a:rPr lang="en-US" altLang="ko-KR" sz="5400" dirty="0" err="1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Cluver</a:t>
            </a:r>
            <a:r>
              <a:rPr lang="en-US" altLang="ko-KR" sz="54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?</a:t>
            </a:r>
            <a:endParaRPr lang="ko-KR" altLang="en-US" sz="5400" dirty="0">
              <a:solidFill>
                <a:srgbClr val="000080"/>
              </a:solidFill>
              <a:latin typeface="Mabook" pitchFamily="2" charset="0"/>
              <a:ea typeface="에스코어 드림 6 Bold" pitchFamily="34" charset="-127"/>
            </a:endParaRPr>
          </a:p>
        </p:txBody>
      </p:sp>
      <p:sp>
        <p:nvSpPr>
          <p:cNvPr id="9" name="직사각형 8"/>
          <p:cNvSpPr/>
          <p:nvPr/>
        </p:nvSpPr>
        <p:spPr>
          <a:xfrm rot="16200000">
            <a:off x="8382039" y="1076341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D:\-Teamproject\pt\covi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933" y="2787774"/>
            <a:ext cx="1908176" cy="190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-Teamproject\pt\band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4100" y="2816293"/>
            <a:ext cx="836016" cy="83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:\-Teamproject\pt\kakao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77" t="25923" r="32562" b="25673"/>
          <a:stretch/>
        </p:blipFill>
        <p:spPr bwMode="auto">
          <a:xfrm>
            <a:off x="4856195" y="2813724"/>
            <a:ext cx="816402" cy="838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ds\Downloads\illust.jp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22" b="28271"/>
          <a:stretch/>
        </p:blipFill>
        <p:spPr bwMode="auto">
          <a:xfrm>
            <a:off x="191419" y="37565"/>
            <a:ext cx="2473274" cy="58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668344" y="4827046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※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스크립트 참고</a:t>
            </a:r>
          </a:p>
        </p:txBody>
      </p:sp>
      <p:pic>
        <p:nvPicPr>
          <p:cNvPr id="2051" name="Picture 3" descr="D:\-Teamproject\pt\DG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991" y="3741365"/>
            <a:ext cx="990600" cy="109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35230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93827E-7 L -0.07864 0.64383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41" y="321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 rot="5400000">
            <a:off x="3675608" y="-3300607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115616" y="1275606"/>
            <a:ext cx="24609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reason 1. </a:t>
            </a:r>
            <a:endParaRPr lang="ko-KR" altLang="en-US" sz="4000" dirty="0">
              <a:solidFill>
                <a:srgbClr val="000080"/>
              </a:solidFill>
              <a:latin typeface="Mabook" pitchFamily="2" charset="0"/>
              <a:ea typeface="에스코어 드림 6 Bold" pitchFamily="34" charset="-127"/>
            </a:endParaRPr>
          </a:p>
        </p:txBody>
      </p:sp>
      <p:sp>
        <p:nvSpPr>
          <p:cNvPr id="9" name="직사각형 8"/>
          <p:cNvSpPr/>
          <p:nvPr/>
        </p:nvSpPr>
        <p:spPr>
          <a:xfrm rot="16200000">
            <a:off x="8382039" y="1076341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C:\Users\ds\Downloads\illust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22" b="28271"/>
          <a:stretch/>
        </p:blipFill>
        <p:spPr bwMode="auto">
          <a:xfrm>
            <a:off x="191419" y="37565"/>
            <a:ext cx="2473274" cy="58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668344" y="4827046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※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스크립트 참고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37300" y="1147068"/>
            <a:ext cx="13019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찾기</a:t>
            </a:r>
            <a:endParaRPr lang="ko-KR" altLang="en-US" sz="36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7504" y="548284"/>
            <a:ext cx="4306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why </a:t>
            </a:r>
            <a:r>
              <a:rPr lang="en-US" altLang="ko-KR" sz="3600" dirty="0" err="1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Cluver</a:t>
            </a:r>
            <a:r>
              <a:rPr lang="en-US" altLang="ko-KR" sz="36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?</a:t>
            </a:r>
            <a:endParaRPr lang="ko-KR" altLang="en-US" sz="3600" dirty="0">
              <a:solidFill>
                <a:srgbClr val="000080"/>
              </a:solidFill>
              <a:latin typeface="Mabook" pitchFamily="2" charset="0"/>
              <a:ea typeface="에스코어 드림 6 Bold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7738" y="2499742"/>
            <a:ext cx="1276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n w="12700">
                  <a:solidFill>
                    <a:srgbClr val="000080"/>
                  </a:solidFill>
                </a:ln>
                <a:solidFill>
                  <a:srgbClr val="FFD700"/>
                </a:solidFill>
                <a:latin typeface="LEMON MILK Medium" pitchFamily="50" charset="0"/>
                <a:ea typeface="스스로넷 칠백삼" pitchFamily="2" charset="-127"/>
              </a:rPr>
              <a:t>what</a:t>
            </a:r>
            <a:endParaRPr lang="ko-KR" altLang="en-US" sz="2800" dirty="0">
              <a:ln w="12700">
                <a:solidFill>
                  <a:srgbClr val="000080"/>
                </a:solidFill>
              </a:ln>
              <a:solidFill>
                <a:srgbClr val="FFD700"/>
              </a:solidFill>
              <a:latin typeface="LEMON MILK Medium" pitchFamily="50" charset="0"/>
              <a:ea typeface="스스로넷 칠백삼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3815" y="3302712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롤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골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-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플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서폿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구함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8966" y="3740448"/>
            <a:ext cx="16738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캠핑ㄱ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?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마쉬멜로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ㄱ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?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 rot="809111">
            <a:off x="1190780" y="3071175"/>
            <a:ext cx="1058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헬린이모집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~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 rot="1018640">
            <a:off x="110958" y="4424946"/>
            <a:ext cx="21098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컴활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1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급 속성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스터디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하실분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pic>
        <p:nvPicPr>
          <p:cNvPr id="6146" name="Picture 2" descr="C:\Users\ds\Downloads\find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5" t="17916" r="35104" b="19074"/>
          <a:stretch/>
        </p:blipFill>
        <p:spPr bwMode="auto">
          <a:xfrm rot="18081022">
            <a:off x="5904279" y="628367"/>
            <a:ext cx="1930217" cy="1775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C:\Users\ds\Downloads\PngItem_7031111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7" t="64440" r="50000"/>
          <a:stretch/>
        </p:blipFill>
        <p:spPr bwMode="auto">
          <a:xfrm rot="2911088">
            <a:off x="7519422" y="855589"/>
            <a:ext cx="1057973" cy="589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3" descr="C:\Users\ds\Downloads\PngItem_703111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48" r="19664" b="68873"/>
          <a:stretch/>
        </p:blipFill>
        <p:spPr bwMode="auto">
          <a:xfrm rot="4962453">
            <a:off x="5269718" y="1649966"/>
            <a:ext cx="878105" cy="42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2854526" y="2499742"/>
            <a:ext cx="12747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n w="12700">
                  <a:solidFill>
                    <a:srgbClr val="000080"/>
                  </a:solidFill>
                </a:ln>
                <a:solidFill>
                  <a:srgbClr val="FFD700"/>
                </a:solidFill>
                <a:latin typeface="LEMON MILK Medium" pitchFamily="50" charset="0"/>
                <a:ea typeface="스스로넷 칠백삼" pitchFamily="2" charset="-127"/>
              </a:rPr>
              <a:t>when</a:t>
            </a:r>
            <a:endParaRPr lang="ko-KR" altLang="en-US" sz="2800" dirty="0">
              <a:ln w="12700">
                <a:solidFill>
                  <a:srgbClr val="000080"/>
                </a:solidFill>
              </a:ln>
              <a:solidFill>
                <a:srgbClr val="FFD700"/>
              </a:solidFill>
              <a:latin typeface="LEMON MILK Medium" pitchFamily="50" charset="0"/>
              <a:ea typeface="스스로넷 칠백삼" pitchFamily="2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 rot="809111">
            <a:off x="2441051" y="3348125"/>
            <a:ext cx="13933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수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, 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금 저녁만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ㄱㄴ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310491" y="2885501"/>
            <a:ext cx="0" cy="196726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 rot="20839735">
            <a:off x="2496797" y="4502059"/>
            <a:ext cx="1745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주말에 노실 분 찾아요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69841" y="3909725"/>
            <a:ext cx="18437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평일 모닝탁구 치실 분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!!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6804248" y="2882822"/>
            <a:ext cx="0" cy="196726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748194" y="3003798"/>
            <a:ext cx="1853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먹고자고쌀때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빼고 가능</a:t>
            </a:r>
          </a:p>
        </p:txBody>
      </p:sp>
      <p:sp>
        <p:nvSpPr>
          <p:cNvPr id="34" name="TextBox 33"/>
          <p:cNvSpPr txBox="1"/>
          <p:nvPr/>
        </p:nvSpPr>
        <p:spPr>
          <a:xfrm rot="20909728">
            <a:off x="6955076" y="4273215"/>
            <a:ext cx="1981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스스로넷 칠백삼" pitchFamily="2" charset="-127"/>
                <a:ea typeface="스스로넷 칠백삼" pitchFamily="2" charset="-127"/>
              </a:rPr>
              <a:t>디코방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코드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보내드릴게여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 rot="417615">
            <a:off x="7231119" y="3060028"/>
            <a:ext cx="17604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부산시민공원으로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오셈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4604147" y="2908742"/>
            <a:ext cx="0" cy="196726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294220" y="2499742"/>
            <a:ext cx="145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n w="12700">
                  <a:solidFill>
                    <a:srgbClr val="000080"/>
                  </a:solidFill>
                </a:ln>
                <a:solidFill>
                  <a:srgbClr val="FFD700"/>
                </a:solidFill>
                <a:latin typeface="LEMON MILK Medium" pitchFamily="50" charset="0"/>
                <a:ea typeface="스스로넷 칠백삼" pitchFamily="2" charset="-127"/>
              </a:rPr>
              <a:t>where</a:t>
            </a:r>
            <a:endParaRPr lang="ko-KR" altLang="en-US" sz="2800" dirty="0">
              <a:ln w="12700">
                <a:solidFill>
                  <a:srgbClr val="000080"/>
                </a:solidFill>
              </a:ln>
              <a:solidFill>
                <a:srgbClr val="FFD700"/>
              </a:solidFill>
              <a:latin typeface="LEMON MILK Medium" pitchFamily="50" charset="0"/>
              <a:ea typeface="스스로넷 칠백삼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193799" y="2480578"/>
            <a:ext cx="1106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n w="12700">
                  <a:solidFill>
                    <a:srgbClr val="000080"/>
                  </a:solidFill>
                </a:ln>
                <a:solidFill>
                  <a:srgbClr val="FFD700"/>
                </a:solidFill>
                <a:latin typeface="LEMON MILK Medium" pitchFamily="50" charset="0"/>
                <a:ea typeface="스스로넷 칠백삼" pitchFamily="2" charset="-127"/>
              </a:rPr>
              <a:t>WHO</a:t>
            </a:r>
            <a:endParaRPr lang="ko-KR" altLang="en-US" sz="2800" dirty="0">
              <a:ln w="12700">
                <a:solidFill>
                  <a:srgbClr val="000080"/>
                </a:solidFill>
              </a:ln>
              <a:solidFill>
                <a:srgbClr val="FFD700"/>
              </a:solidFill>
              <a:latin typeface="LEMON MILK Medium" pitchFamily="50" charset="0"/>
              <a:ea typeface="스스로넷 칠백삼" pitchFamily="2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 rot="417615">
            <a:off x="5099884" y="2996969"/>
            <a:ext cx="15183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성인만 모집합니다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!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 rot="21055599">
            <a:off x="4747362" y="4306014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지천명 뚫으신 분들만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^^~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 rot="332323">
            <a:off x="7222997" y="3599587"/>
            <a:ext cx="1713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쥬디스태화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국룰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ㅇㅈ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?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766046" y="3669425"/>
            <a:ext cx="19078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30~40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빛바랜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청춘들ㅎ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75218" y="655634"/>
            <a:ext cx="2271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코트라 희망체" pitchFamily="50" charset="-127"/>
                <a:ea typeface="코트라 희망체" pitchFamily="50" charset="-127"/>
                <a:cs typeface="코트라 희망체" pitchFamily="50" charset="-127"/>
              </a:rPr>
              <a:t>검색  카테고리  테마</a:t>
            </a:r>
          </a:p>
        </p:txBody>
      </p:sp>
    </p:spTree>
    <p:extLst>
      <p:ext uri="{BB962C8B-B14F-4D97-AF65-F5344CB8AC3E}">
        <p14:creationId xmlns:p14="http://schemas.microsoft.com/office/powerpoint/2010/main" val="7838052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9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9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300"/>
                            </p:stCondLst>
                            <p:childTnLst>
                              <p:par>
                                <p:cTn id="9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00"/>
                            </p:stCondLst>
                            <p:childTnLst>
                              <p:par>
                                <p:cTn id="9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300"/>
                            </p:stCondLst>
                            <p:childTnLst>
                              <p:par>
                                <p:cTn id="1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600"/>
                            </p:stCondLst>
                            <p:childTnLst>
                              <p:par>
                                <p:cTn id="1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" grpId="0"/>
      <p:bldP spid="19" grpId="0"/>
      <p:bldP spid="20" grpId="0"/>
      <p:bldP spid="21" grpId="0"/>
      <p:bldP spid="25" grpId="0"/>
      <p:bldP spid="26" grpId="0"/>
      <p:bldP spid="29" grpId="0"/>
      <p:bldP spid="30" grpId="0"/>
      <p:bldP spid="32" grpId="0"/>
      <p:bldP spid="34" grpId="0"/>
      <p:bldP spid="35" grpId="0"/>
      <p:bldP spid="37" grpId="0"/>
      <p:bldP spid="22" grpId="0"/>
      <p:bldP spid="38" grpId="0"/>
      <p:bldP spid="39" grpId="0"/>
      <p:bldP spid="40" grpId="0"/>
      <p:bldP spid="41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 rot="5400000">
            <a:off x="3675608" y="-3300607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115616" y="1275606"/>
            <a:ext cx="25330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reason 2. </a:t>
            </a:r>
            <a:endParaRPr lang="ko-KR" altLang="en-US" sz="4000" dirty="0">
              <a:solidFill>
                <a:srgbClr val="000080"/>
              </a:solidFill>
              <a:latin typeface="Mabook" pitchFamily="2" charset="0"/>
              <a:ea typeface="에스코어 드림 6 Bold" pitchFamily="34" charset="-127"/>
            </a:endParaRPr>
          </a:p>
        </p:txBody>
      </p:sp>
      <p:sp>
        <p:nvSpPr>
          <p:cNvPr id="9" name="직사각형 8"/>
          <p:cNvSpPr/>
          <p:nvPr/>
        </p:nvSpPr>
        <p:spPr>
          <a:xfrm rot="16200000">
            <a:off x="8382039" y="1076341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C:\Users\ds\Downloads\illust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22" b="28271"/>
          <a:stretch/>
        </p:blipFill>
        <p:spPr bwMode="auto">
          <a:xfrm>
            <a:off x="191419" y="37565"/>
            <a:ext cx="2473274" cy="58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668344" y="4827046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※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스크립트 참고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9912" y="1147068"/>
            <a:ext cx="17171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나누기</a:t>
            </a:r>
            <a:endParaRPr lang="ko-KR" altLang="en-US" sz="3600" b="1" dirty="0">
              <a:solidFill>
                <a:srgbClr val="000080"/>
              </a:solidFill>
              <a:latin typeface="UhBee ZZIBA" pitchFamily="66" charset="-127"/>
              <a:ea typeface="UhBee ZZIBA" pitchFamily="66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7504" y="548284"/>
            <a:ext cx="4306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why </a:t>
            </a:r>
            <a:r>
              <a:rPr lang="en-US" altLang="ko-KR" sz="3600" dirty="0" err="1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Cluver</a:t>
            </a:r>
            <a:r>
              <a:rPr lang="en-US" altLang="ko-KR" sz="3600" dirty="0">
                <a:solidFill>
                  <a:srgbClr val="000080"/>
                </a:solidFill>
                <a:latin typeface="Mabook" pitchFamily="2" charset="0"/>
                <a:ea typeface="에스코어 드림 6 Bold" pitchFamily="34" charset="-127"/>
              </a:rPr>
              <a:t>?</a:t>
            </a:r>
            <a:endParaRPr lang="ko-KR" altLang="en-US" sz="3600" dirty="0">
              <a:solidFill>
                <a:srgbClr val="000080"/>
              </a:solidFill>
              <a:latin typeface="Mabook" pitchFamily="2" charset="0"/>
              <a:ea typeface="에스코어 드림 6 Bold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9552" y="2499742"/>
            <a:ext cx="1218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ln w="12700">
                  <a:solidFill>
                    <a:srgbClr val="000080"/>
                  </a:solidFill>
                </a:ln>
                <a:solidFill>
                  <a:srgbClr val="FFD700"/>
                </a:solidFill>
                <a:latin typeface="에스코어 드림 9 Black" pitchFamily="34" charset="-127"/>
                <a:ea typeface="에스코어 드림 9 Black" pitchFamily="34" charset="-127"/>
              </a:rPr>
              <a:t>이야기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63815" y="3302712"/>
            <a:ext cx="1527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오또케오또케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ㅠㅠ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8966" y="3740448"/>
            <a:ext cx="16738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캠핑ㄱ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?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마쉬멜로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ㄱ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?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 rot="1018640">
            <a:off x="110958" y="4424946"/>
            <a:ext cx="21098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컴활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1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급 속성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스터디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하실분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59832" y="2499742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 w="12700">
                  <a:solidFill>
                    <a:srgbClr val="000080"/>
                  </a:solidFill>
                </a:ln>
                <a:solidFill>
                  <a:srgbClr val="FFD700"/>
                </a:solidFill>
                <a:latin typeface="에스코어 드림 9 Black" pitchFamily="34" charset="-127"/>
                <a:ea typeface="에스코어 드림 9 Black" pitchFamily="34" charset="-127"/>
              </a:rPr>
              <a:t>추억</a:t>
            </a:r>
          </a:p>
        </p:txBody>
      </p:sp>
      <p:sp>
        <p:nvSpPr>
          <p:cNvPr id="26" name="TextBox 25"/>
          <p:cNvSpPr txBox="1"/>
          <p:nvPr/>
        </p:nvSpPr>
        <p:spPr>
          <a:xfrm rot="809111">
            <a:off x="2408464" y="3524852"/>
            <a:ext cx="13933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수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, 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금 저녁만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ㄱㄴ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310491" y="2885501"/>
            <a:ext cx="0" cy="196726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 rot="20839735">
            <a:off x="2496797" y="4502059"/>
            <a:ext cx="1745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주말에 노실 분 찾아요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602301" y="4070772"/>
            <a:ext cx="18437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평일 모닝탁구 치실 분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!!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6804248" y="2882822"/>
            <a:ext cx="0" cy="196726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748194" y="3003798"/>
            <a:ext cx="1853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먹고자고쌀때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빼고 가능</a:t>
            </a:r>
          </a:p>
        </p:txBody>
      </p:sp>
      <p:sp>
        <p:nvSpPr>
          <p:cNvPr id="34" name="TextBox 33"/>
          <p:cNvSpPr txBox="1"/>
          <p:nvPr/>
        </p:nvSpPr>
        <p:spPr>
          <a:xfrm rot="20909728">
            <a:off x="6955076" y="4273215"/>
            <a:ext cx="1981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스스로넷 칠백삼" pitchFamily="2" charset="-127"/>
                <a:ea typeface="스스로넷 칠백삼" pitchFamily="2" charset="-127"/>
              </a:rPr>
              <a:t>디코방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코드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보내드릴게여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 rot="417615">
            <a:off x="7014686" y="3074300"/>
            <a:ext cx="17604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부산시민공원으로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오셈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4604147" y="2908742"/>
            <a:ext cx="0" cy="196726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220072" y="2499742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 w="12700">
                  <a:solidFill>
                    <a:srgbClr val="000080"/>
                  </a:solidFill>
                </a:ln>
                <a:solidFill>
                  <a:srgbClr val="FFD700"/>
                </a:solidFill>
                <a:latin typeface="에스코어 드림 9 Black" pitchFamily="34" charset="-127"/>
                <a:ea typeface="에스코어 드림 9 Black" pitchFamily="34" charset="-127"/>
              </a:rPr>
              <a:t>정보</a:t>
            </a:r>
          </a:p>
        </p:txBody>
      </p:sp>
      <p:sp>
        <p:nvSpPr>
          <p:cNvPr id="38" name="TextBox 37"/>
          <p:cNvSpPr txBox="1"/>
          <p:nvPr/>
        </p:nvSpPr>
        <p:spPr>
          <a:xfrm rot="417615">
            <a:off x="4851452" y="3168865"/>
            <a:ext cx="15183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성인만 모집합니다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!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 rot="21055599">
            <a:off x="4747362" y="4306014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지천명 뚫으신 분들만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^^~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 rot="332323">
            <a:off x="7222997" y="3599587"/>
            <a:ext cx="1713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쥬디스태화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국룰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ㅇㅈ</a:t>
            </a:r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?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766046" y="3669425"/>
            <a:ext cx="19078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스스로넷 칠백삼" pitchFamily="2" charset="-127"/>
                <a:ea typeface="스스로넷 칠백삼" pitchFamily="2" charset="-127"/>
              </a:rPr>
              <a:t>30~40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빛바랜</a:t>
            </a:r>
            <a:r>
              <a:rPr lang="ko-KR" altLang="en-US" sz="1600" dirty="0">
                <a:latin typeface="스스로넷 칠백삼" pitchFamily="2" charset="-127"/>
                <a:ea typeface="스스로넷 칠백삼" pitchFamily="2" charset="-127"/>
              </a:rPr>
              <a:t> </a:t>
            </a:r>
            <a:r>
              <a:rPr lang="ko-KR" altLang="en-US" sz="1600" dirty="0" err="1">
                <a:latin typeface="스스로넷 칠백삼" pitchFamily="2" charset="-127"/>
                <a:ea typeface="스스로넷 칠백삼" pitchFamily="2" charset="-127"/>
              </a:rPr>
              <a:t>청춘들ㅎ</a:t>
            </a:r>
            <a:endParaRPr lang="ko-KR" altLang="en-US" sz="1600" dirty="0">
              <a:latin typeface="스스로넷 칠백삼" pitchFamily="2" charset="-127"/>
              <a:ea typeface="스스로넷 칠백삼" pitchFamily="2" charset="-127"/>
            </a:endParaRPr>
          </a:p>
        </p:txBody>
      </p:sp>
      <p:pic>
        <p:nvPicPr>
          <p:cNvPr id="7170" name="Picture 2" descr="D:\-Teamproject\pt\friend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6" t="8883" r="8306" b="8883"/>
          <a:stretch/>
        </p:blipFill>
        <p:spPr bwMode="auto">
          <a:xfrm rot="892810">
            <a:off x="6075696" y="750674"/>
            <a:ext cx="2437050" cy="1601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C:\Users\ds\Downloads\PngItem_7031111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7" t="64440" r="50000"/>
          <a:stretch/>
        </p:blipFill>
        <p:spPr bwMode="auto">
          <a:xfrm rot="2072906">
            <a:off x="7953219" y="721007"/>
            <a:ext cx="1537898" cy="856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3" descr="C:\Users\ds\Downloads\PngItem_703111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48" r="19664" b="68873"/>
          <a:stretch/>
        </p:blipFill>
        <p:spPr bwMode="auto">
          <a:xfrm rot="4110759">
            <a:off x="5406980" y="1706763"/>
            <a:ext cx="1276437" cy="611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/>
          <p:cNvSpPr txBox="1"/>
          <p:nvPr/>
        </p:nvSpPr>
        <p:spPr>
          <a:xfrm>
            <a:off x="3514201" y="655634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코트라 희망체" pitchFamily="50" charset="-127"/>
                <a:ea typeface="코트라 희망체" pitchFamily="50" charset="-127"/>
                <a:cs typeface="코트라 희망체" pitchFamily="50" charset="-127"/>
              </a:rPr>
              <a:t>클럽홈</a:t>
            </a:r>
            <a:r>
              <a:rPr lang="en-US" altLang="ko-KR" sz="2400" dirty="0">
                <a:latin typeface="코트라 희망체" pitchFamily="50" charset="-127"/>
                <a:ea typeface="코트라 희망체" pitchFamily="50" charset="-127"/>
                <a:cs typeface="코트라 희망체" pitchFamily="50" charset="-127"/>
              </a:rPr>
              <a:t> </a:t>
            </a:r>
            <a:endParaRPr lang="ko-KR" altLang="en-US" sz="2400" dirty="0">
              <a:latin typeface="코트라 희망체" pitchFamily="50" charset="-127"/>
              <a:ea typeface="코트라 희망체" pitchFamily="50" charset="-127"/>
              <a:cs typeface="코트라 희망체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7E1D752-089F-C53C-D2C9-377826019A0B}"/>
              </a:ext>
            </a:extLst>
          </p:cNvPr>
          <p:cNvSpPr txBox="1"/>
          <p:nvPr/>
        </p:nvSpPr>
        <p:spPr>
          <a:xfrm>
            <a:off x="7524678" y="2499742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 w="12700">
                  <a:solidFill>
                    <a:srgbClr val="000080"/>
                  </a:solidFill>
                </a:ln>
                <a:solidFill>
                  <a:srgbClr val="FFD700"/>
                </a:solidFill>
                <a:latin typeface="에스코어 드림 9 Black" pitchFamily="34" charset="-127"/>
                <a:ea typeface="에스코어 드림 9 Black" pitchFamily="34" charset="-127"/>
              </a:rPr>
              <a:t>생각</a:t>
            </a:r>
          </a:p>
        </p:txBody>
      </p:sp>
    </p:spTree>
    <p:extLst>
      <p:ext uri="{BB962C8B-B14F-4D97-AF65-F5344CB8AC3E}">
        <p14:creationId xmlns:p14="http://schemas.microsoft.com/office/powerpoint/2010/main" val="39611967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900"/>
                            </p:stCondLst>
                            <p:childTnLst>
                              <p:par>
                                <p:cTn id="6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0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"/>
                            </p:stCondLst>
                            <p:childTnLst>
                              <p:par>
                                <p:cTn id="8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00"/>
                            </p:stCondLst>
                            <p:childTnLst>
                              <p:par>
                                <p:cTn id="9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200"/>
                            </p:stCondLst>
                            <p:childTnLst>
                              <p:par>
                                <p:cTn id="9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500"/>
                            </p:stCondLst>
                            <p:childTnLst>
                              <p:par>
                                <p:cTn id="10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" grpId="0"/>
      <p:bldP spid="19" grpId="0"/>
      <p:bldP spid="21" grpId="0"/>
      <p:bldP spid="25" grpId="0"/>
      <p:bldP spid="26" grpId="0"/>
      <p:bldP spid="29" grpId="0"/>
      <p:bldP spid="30" grpId="0"/>
      <p:bldP spid="32" grpId="0"/>
      <p:bldP spid="34" grpId="0"/>
      <p:bldP spid="35" grpId="0"/>
      <p:bldP spid="22" grpId="0"/>
      <p:bldP spid="38" grpId="0"/>
      <p:bldP spid="39" grpId="0"/>
      <p:bldP spid="40" grpId="0"/>
      <p:bldP spid="41" grpId="0"/>
      <p:bldP spid="42" grpId="0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 rot="5400000">
            <a:off x="3675608" y="-3300607"/>
            <a:ext cx="1825345" cy="9681628"/>
          </a:xfrm>
          <a:prstGeom prst="rect">
            <a:avLst/>
          </a:prstGeom>
          <a:solidFill>
            <a:srgbClr val="FFD7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2973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363953" y="1032375"/>
            <a:ext cx="44486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요구사항정의서</a:t>
            </a:r>
          </a:p>
        </p:txBody>
      </p:sp>
      <p:sp>
        <p:nvSpPr>
          <p:cNvPr id="9" name="직사각형 8"/>
          <p:cNvSpPr/>
          <p:nvPr/>
        </p:nvSpPr>
        <p:spPr>
          <a:xfrm rot="16200000">
            <a:off x="8382039" y="1076341"/>
            <a:ext cx="157487" cy="187220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881438" y="10652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" name="Picture 3" descr="C:\Users\ds\Downloads\illust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22" r="71337" b="29155"/>
          <a:stretch/>
        </p:blipFill>
        <p:spPr bwMode="auto">
          <a:xfrm>
            <a:off x="6563486" y="4028404"/>
            <a:ext cx="1633651" cy="1135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ds\Downloads\illust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98" t="35422" b="29155"/>
          <a:stretch/>
        </p:blipFill>
        <p:spPr bwMode="auto">
          <a:xfrm>
            <a:off x="467544" y="3926693"/>
            <a:ext cx="2479330" cy="1135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Users\ds\Downloads\illust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56" t="30001" b="25832"/>
          <a:stretch/>
        </p:blipFill>
        <p:spPr bwMode="auto">
          <a:xfrm>
            <a:off x="3995936" y="3710272"/>
            <a:ext cx="1410642" cy="1568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280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981" y="915566"/>
            <a:ext cx="5400600" cy="4058836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4" descr="C:\Users\ds\Downloads\PngItem_7031111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32" t="55510" b="12469"/>
          <a:stretch/>
        </p:blipFill>
        <p:spPr bwMode="auto">
          <a:xfrm rot="20262880">
            <a:off x="1335896" y="654001"/>
            <a:ext cx="1145705" cy="5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ds\Downloads\PngItem_7031111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48" r="19664" b="68873"/>
          <a:stretch/>
        </p:blipFill>
        <p:spPr bwMode="auto">
          <a:xfrm rot="2937322">
            <a:off x="6650363" y="693478"/>
            <a:ext cx="1276437" cy="611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/>
        </p:nvSpPr>
        <p:spPr>
          <a:xfrm rot="5400000">
            <a:off x="3035546" y="-3452632"/>
            <a:ext cx="912672" cy="7488828"/>
          </a:xfrm>
          <a:prstGeom prst="rect">
            <a:avLst/>
          </a:prstGeom>
          <a:gradFill>
            <a:gsLst>
              <a:gs pos="35000">
                <a:srgbClr val="FFD700"/>
              </a:gs>
              <a:gs pos="0">
                <a:srgbClr val="E1E8F5">
                  <a:alpha val="0"/>
                </a:srgbClr>
              </a:gs>
            </a:gsLst>
            <a:lin ang="5400000" scaled="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74339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881438" y="10652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91674" y="104314"/>
            <a:ext cx="2946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요구사항정의서</a:t>
            </a:r>
            <a:r>
              <a:rPr lang="en-US" altLang="ko-KR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_</a:t>
            </a:r>
            <a:r>
              <a:rPr lang="ko-KR" altLang="en-US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회원</a:t>
            </a:r>
          </a:p>
        </p:txBody>
      </p:sp>
      <p:sp>
        <p:nvSpPr>
          <p:cNvPr id="12" name="직사각형 11"/>
          <p:cNvSpPr/>
          <p:nvPr/>
        </p:nvSpPr>
        <p:spPr>
          <a:xfrm rot="10800000">
            <a:off x="251520" y="-4504118"/>
            <a:ext cx="157488" cy="433271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Picture 4" descr="C:\Users\ds\Downloads\PngItem_7031111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7" t="64440" r="50000"/>
          <a:stretch/>
        </p:blipFill>
        <p:spPr bwMode="auto">
          <a:xfrm>
            <a:off x="1237958" y="4612264"/>
            <a:ext cx="1300045" cy="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:\Users\ds\Downloads\PngItem_703111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24" r="63594" b="50000"/>
          <a:stretch/>
        </p:blipFill>
        <p:spPr bwMode="auto">
          <a:xfrm rot="19451785">
            <a:off x="6888276" y="4647105"/>
            <a:ext cx="800611" cy="50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9671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9.87654E-7 L -1.11111E-6 0.828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4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 rot="5400000">
            <a:off x="3035546" y="-3452632"/>
            <a:ext cx="912672" cy="7488828"/>
          </a:xfrm>
          <a:prstGeom prst="rect">
            <a:avLst/>
          </a:prstGeom>
          <a:gradFill>
            <a:gsLst>
              <a:gs pos="35000">
                <a:srgbClr val="FFD700"/>
              </a:gs>
              <a:gs pos="0">
                <a:srgbClr val="E1E8F5">
                  <a:alpha val="0"/>
                </a:srgbClr>
              </a:gs>
            </a:gsLst>
            <a:lin ang="5400000" scaled="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C:\Users\ds\Desktop\cluv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74339"/>
            <a:ext cx="1729408" cy="55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881438" y="10652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71" y="1381100"/>
            <a:ext cx="7555420" cy="299085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91674" y="104314"/>
            <a:ext cx="2946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요구사항정의서</a:t>
            </a:r>
            <a:r>
              <a:rPr lang="en-US" altLang="ko-KR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_</a:t>
            </a:r>
            <a:r>
              <a:rPr lang="ko-KR" altLang="en-US" sz="2800" b="1" dirty="0">
                <a:solidFill>
                  <a:srgbClr val="000080"/>
                </a:solidFill>
                <a:latin typeface="UhBee ZZIBA" pitchFamily="66" charset="-127"/>
                <a:ea typeface="UhBee ZZIBA" pitchFamily="66" charset="-127"/>
              </a:rPr>
              <a:t>회원</a:t>
            </a:r>
          </a:p>
        </p:txBody>
      </p:sp>
      <p:sp>
        <p:nvSpPr>
          <p:cNvPr id="15" name="직사각형 14"/>
          <p:cNvSpPr/>
          <p:nvPr/>
        </p:nvSpPr>
        <p:spPr>
          <a:xfrm rot="10800000">
            <a:off x="251520" y="-4504118"/>
            <a:ext cx="157488" cy="4332718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C:\Users\ds\Downloads\PngItem_7031111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24" r="63594" b="50000"/>
          <a:stretch/>
        </p:blipFill>
        <p:spPr bwMode="auto">
          <a:xfrm rot="19451785">
            <a:off x="367129" y="1019158"/>
            <a:ext cx="1296146" cy="813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ds\Downloads\PngItem_7031111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48" r="19664" b="68873"/>
          <a:stretch/>
        </p:blipFill>
        <p:spPr bwMode="auto">
          <a:xfrm rot="2445566">
            <a:off x="7301298" y="937382"/>
            <a:ext cx="1852836" cy="88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ds\Downloads\PngItem_7031111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32" t="55510" b="12469"/>
          <a:stretch/>
        </p:blipFill>
        <p:spPr bwMode="auto">
          <a:xfrm rot="20262880">
            <a:off x="7400155" y="3869941"/>
            <a:ext cx="1689720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C:\Users\ds\Downloads\PngItem_7031111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7" t="64440" r="50000"/>
          <a:stretch/>
        </p:blipFill>
        <p:spPr bwMode="auto">
          <a:xfrm>
            <a:off x="107504" y="3827310"/>
            <a:ext cx="1537898" cy="856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6896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9.87654E-7 L -1.11111E-6 0.828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4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603</Words>
  <Application>Microsoft Office PowerPoint</Application>
  <PresentationFormat>화면 슬라이드 쇼(16:9)</PresentationFormat>
  <Paragraphs>188</Paragraphs>
  <Slides>22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6" baseType="lpstr">
      <vt:lpstr>에스코어 드림 5 Medium</vt:lpstr>
      <vt:lpstr>스스로넷 칠백삼</vt:lpstr>
      <vt:lpstr>에스코어 드림 3 Light</vt:lpstr>
      <vt:lpstr>에스코어 드림 6 Bold</vt:lpstr>
      <vt:lpstr>나눔바른고딕</vt:lpstr>
      <vt:lpstr>에스코어 드림 9 Black</vt:lpstr>
      <vt:lpstr>코트라 희망체</vt:lpstr>
      <vt:lpstr>Arial</vt:lpstr>
      <vt:lpstr>UhBee ZZIBA</vt:lpstr>
      <vt:lpstr>Mabook</vt:lpstr>
      <vt:lpstr>맑은 고딕</vt:lpstr>
      <vt:lpstr>LEMON MILK Medium</vt:lpstr>
      <vt:lpstr>D2Coding ligature</vt:lpstr>
      <vt:lpstr>Office 테마</vt:lpstr>
      <vt:lpstr>뭐썻는지-스프링 어쩌고 erd 흐름도 시연화면 QNA </vt:lpstr>
      <vt:lpstr>클러버:클럽을사랑하는사람들의모임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클러버</dc:title>
  <dc:creator>ds</dc:creator>
  <cp:lastModifiedBy>이 광태</cp:lastModifiedBy>
  <cp:revision>38</cp:revision>
  <dcterms:created xsi:type="dcterms:W3CDTF">2022-06-02T03:09:13Z</dcterms:created>
  <dcterms:modified xsi:type="dcterms:W3CDTF">2022-06-02T17:16:13Z</dcterms:modified>
</cp:coreProperties>
</file>

<file path=docProps/thumbnail.jpeg>
</file>